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6" r:id="rId3"/>
    <p:sldId id="258" r:id="rId4"/>
    <p:sldId id="259" r:id="rId5"/>
    <p:sldId id="260" r:id="rId6"/>
    <p:sldId id="261" r:id="rId7"/>
    <p:sldId id="262" r:id="rId8"/>
    <p:sldId id="263" r:id="rId9"/>
    <p:sldId id="264" r:id="rId10"/>
    <p:sldId id="265" r:id="rId11"/>
    <p:sldId id="271" r:id="rId12"/>
    <p:sldId id="273" r:id="rId13"/>
    <p:sldId id="267" r:id="rId14"/>
    <p:sldId id="268" r:id="rId15"/>
    <p:sldId id="269" r:id="rId16"/>
    <p:sldId id="270"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HN"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98" autoAdjust="0"/>
  </p:normalViewPr>
  <p:slideViewPr>
    <p:cSldViewPr>
      <p:cViewPr varScale="1">
        <p:scale>
          <a:sx n="78" d="100"/>
          <a:sy n="78" d="100"/>
        </p:scale>
        <p:origin x="17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9260C8D6-B160-4BE2-A7FB-45DA0458FCA6}" type="datetimeFigureOut">
              <a:rPr lang="en-CA" smtClean="0"/>
              <a:t>23/05/2018</a:t>
            </a:fld>
            <a:endParaRPr lang="en-CA"/>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EE4DF10D-C0D7-4E5D-A80C-485B08B1C619}" type="slidenum">
              <a:rPr lang="en-CA" smtClean="0"/>
              <a:t>‹#›</a:t>
            </a:fld>
            <a:endParaRPr lang="en-CA"/>
          </a:p>
        </p:txBody>
      </p:sp>
    </p:spTree>
    <p:extLst>
      <p:ext uri="{BB962C8B-B14F-4D97-AF65-F5344CB8AC3E}">
        <p14:creationId xmlns:p14="http://schemas.microsoft.com/office/powerpoint/2010/main" val="428881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Need to move stroke</a:t>
            </a:r>
            <a:r>
              <a:rPr lang="en-CA" baseline="0" dirty="0" smtClean="0"/>
              <a:t> patient to rehab as quickly as possible </a:t>
            </a:r>
          </a:p>
          <a:p>
            <a:endParaRPr lang="en-CA" dirty="0"/>
          </a:p>
        </p:txBody>
      </p:sp>
      <p:sp>
        <p:nvSpPr>
          <p:cNvPr id="4" name="Slide Number Placeholder 3"/>
          <p:cNvSpPr>
            <a:spLocks noGrp="1"/>
          </p:cNvSpPr>
          <p:nvPr>
            <p:ph type="sldNum" sz="quarter" idx="10"/>
          </p:nvPr>
        </p:nvSpPr>
        <p:spPr/>
        <p:txBody>
          <a:bodyPr/>
          <a:lstStyle/>
          <a:p>
            <a:fld id="{54FAF22B-7057-4E2E-9E2F-BEFC588A4A8E}" type="slidenum">
              <a:rPr lang="en-CA" smtClean="0"/>
              <a:t>1</a:t>
            </a:fld>
            <a:endParaRPr lang="en-CA"/>
          </a:p>
        </p:txBody>
      </p:sp>
    </p:spTree>
    <p:extLst>
      <p:ext uri="{BB962C8B-B14F-4D97-AF65-F5344CB8AC3E}">
        <p14:creationId xmlns:p14="http://schemas.microsoft.com/office/powerpoint/2010/main" val="804641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Bed to chair = begin in supine</a:t>
            </a:r>
            <a:r>
              <a:rPr lang="en-US" baseline="0" dirty="0" smtClean="0"/>
              <a:t> end in sitting in chair</a:t>
            </a:r>
          </a:p>
          <a:p>
            <a:r>
              <a:rPr lang="en-US" baseline="0" dirty="0" smtClean="0"/>
              <a:t>Chair to bed = patient begins in sitting in chair and ends in supine position</a:t>
            </a:r>
          </a:p>
          <a:p>
            <a:r>
              <a:rPr lang="en-US" baseline="0" dirty="0" smtClean="0"/>
              <a:t>Use of bedrails by patient is considered an assistive device </a:t>
            </a:r>
          </a:p>
          <a:p>
            <a:r>
              <a:rPr lang="en-US" baseline="0" dirty="0" smtClean="0"/>
              <a:t>2 (max assist) – patient needs only contact assistance to approach the chair/bed but needs lifting assist for both sitting AND standing</a:t>
            </a:r>
          </a:p>
          <a:p>
            <a:r>
              <a:rPr lang="en-US" baseline="0" dirty="0" smtClean="0"/>
              <a:t>1 (total assist) –patient needs more than contact assist for approach, sitting and standing OR needs 2 person assist </a:t>
            </a:r>
          </a:p>
          <a:p>
            <a:r>
              <a:rPr lang="en-US" baseline="0" dirty="0" smtClean="0"/>
              <a:t>For motor tasks if you observe them move/transfer to and from and assistance required differs in one direction always rate the lowest score to indicate Burden of Care </a:t>
            </a:r>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10</a:t>
            </a:fld>
            <a:endParaRPr lang="en-CA"/>
          </a:p>
        </p:txBody>
      </p:sp>
    </p:spTree>
    <p:extLst>
      <p:ext uri="{BB962C8B-B14F-4D97-AF65-F5344CB8AC3E}">
        <p14:creationId xmlns:p14="http://schemas.microsoft.com/office/powerpoint/2010/main" val="2445486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want to pass the</a:t>
            </a:r>
            <a:r>
              <a:rPr lang="en-US" baseline="0" dirty="0" smtClean="0"/>
              <a:t> exam – all or nothing rule. Grooming item most frequently scored incorrectly on the test. 3 or 4 – follow all or nothing rule. Clinically  may be different than all or nothing rule. If this person has washed left hand and not the right, combed hair but didn’t reach the back – who does the work to finish this up? This is a burden of care score – in theory all or nothing rule is the correct way to do it.  </a:t>
            </a:r>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11</a:t>
            </a:fld>
            <a:endParaRPr lang="en-CA"/>
          </a:p>
        </p:txBody>
      </p:sp>
    </p:spTree>
    <p:extLst>
      <p:ext uri="{BB962C8B-B14F-4D97-AF65-F5344CB8AC3E}">
        <p14:creationId xmlns:p14="http://schemas.microsoft.com/office/powerpoint/2010/main" val="2097140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4DF10D-C0D7-4E5D-A80C-485B08B1C619}" type="slidenum">
              <a:rPr lang="en-CA" smtClean="0"/>
              <a:t>13</a:t>
            </a:fld>
            <a:endParaRPr lang="en-CA"/>
          </a:p>
        </p:txBody>
      </p:sp>
    </p:spTree>
    <p:extLst>
      <p:ext uri="{BB962C8B-B14F-4D97-AF65-F5344CB8AC3E}">
        <p14:creationId xmlns:p14="http://schemas.microsoft.com/office/powerpoint/2010/main" val="1599311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4DF10D-C0D7-4E5D-A80C-485B08B1C619}" type="slidenum">
              <a:rPr lang="en-CA" smtClean="0"/>
              <a:t>14</a:t>
            </a:fld>
            <a:endParaRPr lang="en-CA"/>
          </a:p>
        </p:txBody>
      </p:sp>
    </p:spTree>
    <p:extLst>
      <p:ext uri="{BB962C8B-B14F-4D97-AF65-F5344CB8AC3E}">
        <p14:creationId xmlns:p14="http://schemas.microsoft.com/office/powerpoint/2010/main" val="266121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4DF10D-C0D7-4E5D-A80C-485B08B1C619}" type="slidenum">
              <a:rPr lang="en-CA" smtClean="0"/>
              <a:t>15</a:t>
            </a:fld>
            <a:endParaRPr lang="en-CA"/>
          </a:p>
        </p:txBody>
      </p:sp>
    </p:spTree>
    <p:extLst>
      <p:ext uri="{BB962C8B-B14F-4D97-AF65-F5344CB8AC3E}">
        <p14:creationId xmlns:p14="http://schemas.microsoft.com/office/powerpoint/2010/main" val="2351993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4DF10D-C0D7-4E5D-A80C-485B08B1C619}" type="slidenum">
              <a:rPr lang="en-CA" smtClean="0"/>
              <a:t>16</a:t>
            </a:fld>
            <a:endParaRPr lang="en-CA"/>
          </a:p>
        </p:txBody>
      </p:sp>
    </p:spTree>
    <p:extLst>
      <p:ext uri="{BB962C8B-B14F-4D97-AF65-F5344CB8AC3E}">
        <p14:creationId xmlns:p14="http://schemas.microsoft.com/office/powerpoint/2010/main" val="56711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4DF10D-C0D7-4E5D-A80C-485B08B1C619}" type="slidenum">
              <a:rPr lang="en-CA" smtClean="0"/>
              <a:t>2</a:t>
            </a:fld>
            <a:endParaRPr lang="en-CA"/>
          </a:p>
        </p:txBody>
      </p:sp>
    </p:spTree>
    <p:extLst>
      <p:ext uri="{BB962C8B-B14F-4D97-AF65-F5344CB8AC3E}">
        <p14:creationId xmlns:p14="http://schemas.microsoft.com/office/powerpoint/2010/main" val="335541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motor</a:t>
            </a:r>
            <a:r>
              <a:rPr lang="en-US" baseline="0" dirty="0" smtClean="0"/>
              <a:t> – rate lowest performance over 24 hour period (i.e. if independent during day but needing supervision at night rate the lower walking score)</a:t>
            </a:r>
          </a:p>
          <a:p>
            <a:r>
              <a:rPr lang="en-US" baseline="0" dirty="0" smtClean="0"/>
              <a:t>Cognitive- consider 24 hours and determine the percentage of day during which the patient requires prompting (do not record lowest/most dependent rating) </a:t>
            </a:r>
          </a:p>
          <a:p>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3</a:t>
            </a:fld>
            <a:endParaRPr lang="en-CA"/>
          </a:p>
        </p:txBody>
      </p:sp>
    </p:spTree>
    <p:extLst>
      <p:ext uri="{BB962C8B-B14F-4D97-AF65-F5344CB8AC3E}">
        <p14:creationId xmlns:p14="http://schemas.microsoft.com/office/powerpoint/2010/main" val="1775903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Locomotion: patients</a:t>
            </a:r>
            <a:r>
              <a:rPr lang="en-US" baseline="0" dirty="0" smtClean="0"/>
              <a:t> should only be rated if this is the patients ‘regular’ mode of mobility throughout the day and they can walk at least 150 feet with no rests on a level surface (once in standing – assistance can be provided to move into standing). Patients who do not rate at least a level 3 should not be assessed for walking.</a:t>
            </a:r>
          </a:p>
          <a:p>
            <a:r>
              <a:rPr lang="en-US" baseline="0" dirty="0" smtClean="0"/>
              <a:t>Eating: dentures are considered an assistive device so patient would be rate 6 or less</a:t>
            </a:r>
          </a:p>
          <a:p>
            <a:r>
              <a:rPr lang="en-US" baseline="0" dirty="0" smtClean="0"/>
              <a:t>If the pocketed food is a safety issue and patient takes responsibility for it rate a 6, if it is not a safety issue and they are independent rate a 7 , if they require assistance to sweep the mouth level 4 would be the highest rating  - actual rating depends on overall participating of client for eating </a:t>
            </a:r>
          </a:p>
        </p:txBody>
      </p:sp>
      <p:sp>
        <p:nvSpPr>
          <p:cNvPr id="4" name="Slide Number Placeholder 3"/>
          <p:cNvSpPr>
            <a:spLocks noGrp="1"/>
          </p:cNvSpPr>
          <p:nvPr>
            <p:ph type="sldNum" sz="quarter" idx="10"/>
          </p:nvPr>
        </p:nvSpPr>
        <p:spPr/>
        <p:txBody>
          <a:bodyPr/>
          <a:lstStyle/>
          <a:p>
            <a:fld id="{EE4DF10D-C0D7-4E5D-A80C-485B08B1C619}" type="slidenum">
              <a:rPr lang="en-CA" smtClean="0"/>
              <a:t>4</a:t>
            </a:fld>
            <a:endParaRPr lang="en-CA"/>
          </a:p>
        </p:txBody>
      </p:sp>
    </p:spTree>
    <p:extLst>
      <p:ext uri="{BB962C8B-B14F-4D97-AF65-F5344CB8AC3E}">
        <p14:creationId xmlns:p14="http://schemas.microsoft.com/office/powerpoint/2010/main" val="399377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Grooming:</a:t>
            </a:r>
            <a:r>
              <a:rPr lang="en-US" baseline="0" dirty="0" smtClean="0"/>
              <a:t> only rate on activities actually performed, if patient does not have hair and does not shave apply 33% for weighting of tasks performed (only performs oral care, face and washing) </a:t>
            </a:r>
          </a:p>
          <a:p>
            <a:r>
              <a:rPr lang="en-US" baseline="0" dirty="0" smtClean="0"/>
              <a:t>If patient does not wear makeup apply 25% weighting for each of the other 4 tasks being performed</a:t>
            </a:r>
          </a:p>
          <a:p>
            <a:r>
              <a:rPr lang="en-US" baseline="0" dirty="0" smtClean="0">
                <a:solidFill>
                  <a:srgbClr val="FF0000"/>
                </a:solidFill>
              </a:rPr>
              <a:t>If patient can only wash one hand, divide total weighting for hand washing by 2  and apply the weighting to one hand washed</a:t>
            </a:r>
          </a:p>
          <a:p>
            <a:r>
              <a:rPr lang="en-US" baseline="0" dirty="0" smtClean="0"/>
              <a:t>Patients should be given opportunity to perform grooming tasks and rate accordingly. </a:t>
            </a:r>
          </a:p>
          <a:p>
            <a:r>
              <a:rPr lang="en-US" baseline="0" dirty="0" smtClean="0"/>
              <a:t>Retrieving items: gathering items within reasonable distance and reach (</a:t>
            </a:r>
            <a:r>
              <a:rPr lang="en-US" baseline="0" dirty="0" err="1" smtClean="0"/>
              <a:t>ie</a:t>
            </a:r>
            <a:r>
              <a:rPr lang="en-US" baseline="0" dirty="0" smtClean="0"/>
              <a:t> beside bed). If the staff retrieves the towels from a cart outside the patients room that is not considered to be set up, if the helper brings the grooming supplies to the bathroom for the client this is considered set up (rating of no higher than 5) </a:t>
            </a:r>
          </a:p>
          <a:p>
            <a:r>
              <a:rPr lang="en-US" baseline="0" dirty="0" smtClean="0"/>
              <a:t>Do NOT include help required to GET to the sink or toilet!  You are only rating the actual grooming items – that information will be captured under toilet transfer task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5</a:t>
            </a:fld>
            <a:endParaRPr lang="en-CA"/>
          </a:p>
        </p:txBody>
      </p:sp>
    </p:spTree>
    <p:extLst>
      <p:ext uri="{BB962C8B-B14F-4D97-AF65-F5344CB8AC3E}">
        <p14:creationId xmlns:p14="http://schemas.microsoft.com/office/powerpoint/2010/main" val="2617361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If the patient does not have a bowel movement in the entire assessment time frame –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If the patient has had no BM then there would be no burden of care rate Level 7. If they take an agent or medication for Bowel Management Level 6.  Natural agents  such as prune juice, herbal tea, high fibre diet) are NOT considered assistive devices.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If the patient has a history of bowel incontinence and is wearing a diaper, the burden of care for using this device should be represented in the rating. For example is staff completes all tasks of changing the diaper, the rating would be 1. If the patient participates with changing the diaper the rating would be based on the percentage of the task they complete.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The act of wiping (</a:t>
            </a:r>
            <a:r>
              <a:rPr lang="en-CA" sz="1200" kern="1200" dirty="0" err="1" smtClean="0">
                <a:solidFill>
                  <a:schemeClr val="tx1"/>
                </a:solidFill>
                <a:effectLst/>
                <a:latin typeface="+mn-lt"/>
                <a:ea typeface="+mn-ea"/>
                <a:cs typeface="+mn-cs"/>
              </a:rPr>
              <a:t>peri</a:t>
            </a:r>
            <a:r>
              <a:rPr lang="en-CA" sz="1200" kern="1200" dirty="0" smtClean="0">
                <a:solidFill>
                  <a:schemeClr val="tx1"/>
                </a:solidFill>
                <a:effectLst/>
                <a:latin typeface="+mn-lt"/>
                <a:ea typeface="+mn-ea"/>
                <a:cs typeface="+mn-cs"/>
              </a:rPr>
              <a:t> care) is excluded from the AFIM assessment of Bowel Management.  (different than the FIM which includes this under toileting).  In the cases of bowel accidents and when using equipment such as suppositories: “ assistance provided for preparation and clean up’ in these situations is included in the AFIM bowel management task.  So you exclude assistance for routine wiping but include cleaning up after accidents or when making use of equipment such as a suppository. In the case of using suppositories ‘cleaning up’ is interpreted as related to the insertion/use of the suppository (help using the assistive device) and not the act of wiping the perineum after the bowel movement. </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Removing and replacing clothing in NOT included in the assessment of bowel in the AFIM (falls under toileting in the FIM). However putting a diaper on and off is included in the scoring if a diaper is used as a device to manage bowels</a:t>
            </a:r>
          </a:p>
          <a:p>
            <a:r>
              <a:rPr lang="en-CA" sz="1200" kern="1200" dirty="0" smtClean="0">
                <a:solidFill>
                  <a:schemeClr val="tx1"/>
                </a:solidFill>
                <a:effectLst/>
                <a:latin typeface="+mn-lt"/>
                <a:ea typeface="+mn-ea"/>
                <a:cs typeface="+mn-cs"/>
              </a:rPr>
              <a:t>Transferring on and off the toilet is not included (covered under toilet transfer) but if using a bed pan as a device to manage bowels the transfer on and off is included. </a:t>
            </a:r>
          </a:p>
          <a:p>
            <a:r>
              <a:rPr lang="en-US" dirty="0" smtClean="0"/>
              <a:t>Bowel management does not include</a:t>
            </a:r>
            <a:r>
              <a:rPr lang="en-US" baseline="0" dirty="0" smtClean="0"/>
              <a:t> perineal hygiene – do not factor in the need for wiping assistance for this task </a:t>
            </a:r>
          </a:p>
          <a:p>
            <a:endParaRPr lang="en-US" baseline="0" dirty="0" smtClean="0"/>
          </a:p>
          <a:p>
            <a:r>
              <a:rPr lang="en-US" baseline="0" dirty="0" smtClean="0"/>
              <a:t>Commode use – beside commode or frame over the toilet, the assistive device is the bucket – if the staff empties the bucket rating is 5 or less </a:t>
            </a:r>
          </a:p>
          <a:p>
            <a:r>
              <a:rPr lang="en-US" baseline="0" dirty="0" smtClean="0"/>
              <a:t>Bladder management is excluded from AFIM tool </a:t>
            </a:r>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6</a:t>
            </a:fld>
            <a:endParaRPr lang="en-CA"/>
          </a:p>
        </p:txBody>
      </p:sp>
    </p:spTree>
    <p:extLst>
      <p:ext uri="{BB962C8B-B14F-4D97-AF65-F5344CB8AC3E}">
        <p14:creationId xmlns:p14="http://schemas.microsoft.com/office/powerpoint/2010/main" val="975699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Standard toilet</a:t>
            </a:r>
            <a:r>
              <a:rPr lang="en-US" baseline="0" dirty="0" smtClean="0"/>
              <a:t> height seat is 14-17 inches </a:t>
            </a:r>
          </a:p>
          <a:p>
            <a:r>
              <a:rPr lang="en-US" baseline="0" dirty="0" smtClean="0"/>
              <a:t>Any set up for wheelchair would be 5 (or less) </a:t>
            </a:r>
          </a:p>
          <a:p>
            <a:r>
              <a:rPr lang="en-US" baseline="0" dirty="0" smtClean="0"/>
              <a:t>Toilet transfer does not include clothing management or incontinent product management – rate only help needed to approach, sit down and stand up </a:t>
            </a:r>
          </a:p>
          <a:p>
            <a:r>
              <a:rPr lang="en-US" baseline="0" dirty="0" smtClean="0"/>
              <a:t>Offer opportunity to transfer to actual toilet or commode over toilet whenever possible and rate based on patients participation with the transfer, if commode is rolled into the bathroom it would be considered Total Assist and as such rated as 1 </a:t>
            </a:r>
          </a:p>
          <a:p>
            <a:r>
              <a:rPr lang="en-US" baseline="0" dirty="0" smtClean="0"/>
              <a:t>Walker is an assistive device, rate 6 or less depending on other assistance required </a:t>
            </a:r>
          </a:p>
          <a:p>
            <a:r>
              <a:rPr lang="en-US" baseline="0" dirty="0" smtClean="0"/>
              <a:t>Consider the distance to the toilet once inside the bathroom </a:t>
            </a:r>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7</a:t>
            </a:fld>
            <a:endParaRPr lang="en-CA"/>
          </a:p>
        </p:txBody>
      </p:sp>
    </p:spTree>
    <p:extLst>
      <p:ext uri="{BB962C8B-B14F-4D97-AF65-F5344CB8AC3E}">
        <p14:creationId xmlns:p14="http://schemas.microsoft.com/office/powerpoint/2010/main" val="338320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4DF10D-C0D7-4E5D-A80C-485B08B1C619}" type="slidenum">
              <a:rPr lang="en-CA" smtClean="0"/>
              <a:t>8</a:t>
            </a:fld>
            <a:endParaRPr lang="en-CA"/>
          </a:p>
        </p:txBody>
      </p:sp>
    </p:spTree>
    <p:extLst>
      <p:ext uri="{BB962C8B-B14F-4D97-AF65-F5344CB8AC3E}">
        <p14:creationId xmlns:p14="http://schemas.microsoft.com/office/powerpoint/2010/main" val="167923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a:t>
            </a:r>
            <a:r>
              <a:rPr lang="en-US" baseline="0" dirty="0" smtClean="0"/>
              <a:t> events, religion, relationships with others, discharge planning – if they can express complex ideas 6 or more</a:t>
            </a:r>
          </a:p>
          <a:p>
            <a:r>
              <a:rPr lang="en-US" baseline="0" dirty="0" smtClean="0"/>
              <a:t>Basic ideas includes: hunger, thirst, elimination, hygiene, sleep, pain – if they can express basic info rate 5 or less </a:t>
            </a:r>
          </a:p>
          <a:p>
            <a:r>
              <a:rPr lang="en-US" baseline="0" dirty="0" smtClean="0"/>
              <a:t>Consider 24 hour time frame – a Passy Muir valve or non vocal communication device would be considered an assistive device. Lip reading is not considered to be a translator (interpreter also not considered an assistive device) but extra time may be involved</a:t>
            </a:r>
          </a:p>
          <a:p>
            <a:r>
              <a:rPr lang="en-US" baseline="0" dirty="0" smtClean="0"/>
              <a:t>Think about how much time prompting the patient to express complex/abstract ideas throughout the day is required – in above cases </a:t>
            </a:r>
            <a:r>
              <a:rPr lang="en-US" baseline="0" dirty="0" err="1" smtClean="0"/>
              <a:t>pt</a:t>
            </a:r>
            <a:r>
              <a:rPr lang="en-US" baseline="0" dirty="0" smtClean="0"/>
              <a:t> would be no higher than a 6 </a:t>
            </a:r>
          </a:p>
          <a:p>
            <a:r>
              <a:rPr lang="en-US" baseline="0" dirty="0" smtClean="0"/>
              <a:t>Memory: functional evidence of memory includes recognizing people frequently encountered, remembering daily routines and following instruction without reminders</a:t>
            </a:r>
          </a:p>
          <a:p>
            <a:r>
              <a:rPr lang="en-US" baseline="0" dirty="0" smtClean="0"/>
              <a:t>Only include the tasks suggested in the manual – concerns about other areas of cognition should be capture with other follow up assessments for provide additional information</a:t>
            </a:r>
          </a:p>
          <a:p>
            <a:r>
              <a:rPr lang="en-US" baseline="0" dirty="0" smtClean="0"/>
              <a:t>When choosing an related and unrelated tasks to assess memory ensure they fit within the context of the acute care setting </a:t>
            </a:r>
            <a:endParaRPr lang="en-CA" dirty="0"/>
          </a:p>
        </p:txBody>
      </p:sp>
      <p:sp>
        <p:nvSpPr>
          <p:cNvPr id="4" name="Slide Number Placeholder 3"/>
          <p:cNvSpPr>
            <a:spLocks noGrp="1"/>
          </p:cNvSpPr>
          <p:nvPr>
            <p:ph type="sldNum" sz="quarter" idx="10"/>
          </p:nvPr>
        </p:nvSpPr>
        <p:spPr/>
        <p:txBody>
          <a:bodyPr/>
          <a:lstStyle/>
          <a:p>
            <a:fld id="{EE4DF10D-C0D7-4E5D-A80C-485B08B1C619}" type="slidenum">
              <a:rPr lang="en-CA" smtClean="0"/>
              <a:t>9</a:t>
            </a:fld>
            <a:endParaRPr lang="en-CA"/>
          </a:p>
        </p:txBody>
      </p:sp>
    </p:spTree>
    <p:extLst>
      <p:ext uri="{BB962C8B-B14F-4D97-AF65-F5344CB8AC3E}">
        <p14:creationId xmlns:p14="http://schemas.microsoft.com/office/powerpoint/2010/main" val="257610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A885C8F-F540-445D-8012-1DE7D6B2BCEB}" type="datetimeFigureOut">
              <a:rPr lang="en-CA" smtClean="0"/>
              <a:t>23/05/2018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128371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885C8F-F540-445D-8012-1DE7D6B2BCEB}" type="datetimeFigureOut">
              <a:rPr lang="en-CA" smtClean="0"/>
              <a:t>23/05/2018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407785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885C8F-F540-445D-8012-1DE7D6B2BCEB}" type="datetimeFigureOut">
              <a:rPr lang="en-CA" smtClean="0"/>
              <a:t>23/05/2018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195093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885C8F-F540-445D-8012-1DE7D6B2BCEB}" type="datetimeFigureOut">
              <a:rPr lang="en-CA" smtClean="0"/>
              <a:t>23/05/2018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2195985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885C8F-F540-445D-8012-1DE7D6B2BCEB}" type="datetimeFigureOut">
              <a:rPr lang="en-CA" smtClean="0"/>
              <a:t>23/05/2018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251335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A885C8F-F540-445D-8012-1DE7D6B2BCEB}" type="datetimeFigureOut">
              <a:rPr lang="en-CA" smtClean="0"/>
              <a:t>23/05/2018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72907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A885C8F-F540-445D-8012-1DE7D6B2BCEB}" type="datetimeFigureOut">
              <a:rPr lang="en-CA" smtClean="0"/>
              <a:t>23/05/2018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173979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A885C8F-F540-445D-8012-1DE7D6B2BCEB}" type="datetimeFigureOut">
              <a:rPr lang="en-CA" smtClean="0"/>
              <a:t>23/05/2018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34284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885C8F-F540-445D-8012-1DE7D6B2BCEB}" type="datetimeFigureOut">
              <a:rPr lang="en-CA" smtClean="0"/>
              <a:t>23/05/2018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2199712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85C8F-F540-445D-8012-1DE7D6B2BCEB}" type="datetimeFigureOut">
              <a:rPr lang="en-CA" smtClean="0"/>
              <a:t>23/05/2018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107126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885C8F-F540-445D-8012-1DE7D6B2BCEB}" type="datetimeFigureOut">
              <a:rPr lang="en-CA" smtClean="0"/>
              <a:t>23/05/2018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4E1D840-A586-4E48-8DCB-E5DFCA816F42}" type="slidenum">
              <a:rPr lang="en-CA" smtClean="0"/>
              <a:t>‹#›</a:t>
            </a:fld>
            <a:endParaRPr lang="en-CA"/>
          </a:p>
        </p:txBody>
      </p:sp>
    </p:spTree>
    <p:extLst>
      <p:ext uri="{BB962C8B-B14F-4D97-AF65-F5344CB8AC3E}">
        <p14:creationId xmlns:p14="http://schemas.microsoft.com/office/powerpoint/2010/main" val="296370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885C8F-F540-445D-8012-1DE7D6B2BCEB}" type="datetimeFigureOut">
              <a:rPr lang="en-CA" smtClean="0"/>
              <a:t>23/05/2018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1D840-A586-4E48-8DCB-E5DFCA816F42}" type="slidenum">
              <a:rPr lang="en-CA" smtClean="0"/>
              <a:t>‹#›</a:t>
            </a:fld>
            <a:endParaRPr lang="en-CA"/>
          </a:p>
        </p:txBody>
      </p:sp>
    </p:spTree>
    <p:extLst>
      <p:ext uri="{BB962C8B-B14F-4D97-AF65-F5344CB8AC3E}">
        <p14:creationId xmlns:p14="http://schemas.microsoft.com/office/powerpoint/2010/main" val="3673232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1340768"/>
            <a:ext cx="3636085" cy="1258493"/>
          </a:xfrm>
        </p:spPr>
        <p:txBody>
          <a:bodyPr/>
          <a:lstStyle/>
          <a:p>
            <a:r>
              <a:rPr lang="en-US" dirty="0" smtClean="0"/>
              <a:t>AFIM® Day 3 </a:t>
            </a:r>
            <a:endParaRPr lang="en-CA" dirty="0"/>
          </a:p>
        </p:txBody>
      </p:sp>
      <p:sp>
        <p:nvSpPr>
          <p:cNvPr id="5" name="Content Placeholder 4"/>
          <p:cNvSpPr>
            <a:spLocks noGrp="1"/>
          </p:cNvSpPr>
          <p:nvPr>
            <p:ph idx="1"/>
          </p:nvPr>
        </p:nvSpPr>
        <p:spPr>
          <a:xfrm>
            <a:off x="4593515" y="476672"/>
            <a:ext cx="4017085" cy="4894730"/>
          </a:xfrm>
        </p:spPr>
        <p:txBody>
          <a:bodyPr/>
          <a:lstStyle/>
          <a:p>
            <a:r>
              <a:rPr lang="en-US" dirty="0" smtClean="0"/>
              <a:t>AFIM® should be completed on Day 3 post admission to hospital</a:t>
            </a:r>
          </a:p>
          <a:p>
            <a:r>
              <a:rPr lang="en-US" dirty="0" smtClean="0"/>
              <a:t>LOS for ischemic stroke 5 days </a:t>
            </a:r>
          </a:p>
          <a:p>
            <a:r>
              <a:rPr lang="en-US" dirty="0" smtClean="0"/>
              <a:t>LOS hemorrhagic stroke 7 days </a:t>
            </a:r>
            <a:endParaRPr lang="en-CA" dirty="0"/>
          </a:p>
        </p:txBody>
      </p:sp>
      <p:sp>
        <p:nvSpPr>
          <p:cNvPr id="6" name="Text Placeholder 5"/>
          <p:cNvSpPr>
            <a:spLocks noGrp="1"/>
          </p:cNvSpPr>
          <p:nvPr>
            <p:ph type="body" sz="half" idx="2"/>
          </p:nvPr>
        </p:nvSpPr>
        <p:spPr>
          <a:xfrm>
            <a:off x="683568" y="2996952"/>
            <a:ext cx="3780857" cy="2804920"/>
          </a:xfrm>
        </p:spPr>
        <p:txBody>
          <a:bodyPr>
            <a:normAutofit fontScale="32500" lnSpcReduction="20000"/>
          </a:bodyPr>
          <a:lstStyle/>
          <a:p>
            <a:pPr marL="652463" lvl="2" indent="-342900">
              <a:spcBef>
                <a:spcPts val="0"/>
              </a:spcBef>
              <a:buFont typeface="Wingdings" panose="05000000000000000000" pitchFamily="2" charset="2"/>
              <a:buChar char="§"/>
              <a:defRPr/>
            </a:pPr>
            <a:r>
              <a:rPr lang="en-US" sz="3700" dirty="0"/>
              <a:t>Informs discharge decision-making and </a:t>
            </a:r>
            <a:r>
              <a:rPr lang="en-US" sz="3700" dirty="0" smtClean="0"/>
              <a:t>aligns </a:t>
            </a:r>
            <a:r>
              <a:rPr lang="en-US" sz="3700" dirty="0"/>
              <a:t>services to patient needs  </a:t>
            </a:r>
            <a:endParaRPr lang="en-CA" sz="3700" dirty="0"/>
          </a:p>
          <a:p>
            <a:pPr marL="654050" lvl="2" indent="-342900">
              <a:buFont typeface="Wingdings" panose="05000000000000000000" pitchFamily="2" charset="2"/>
              <a:buChar char="§"/>
              <a:defRPr/>
            </a:pPr>
            <a:endParaRPr lang="en-US" sz="3700" dirty="0"/>
          </a:p>
          <a:p>
            <a:pPr marL="654050" lvl="2" indent="-342900">
              <a:buFont typeface="Wingdings" panose="05000000000000000000" pitchFamily="2" charset="2"/>
              <a:buChar char="§"/>
              <a:defRPr/>
            </a:pPr>
            <a:r>
              <a:rPr lang="en-US" sz="3700" dirty="0" err="1" smtClean="0"/>
              <a:t>AlphaFIM</a:t>
            </a:r>
            <a:r>
              <a:rPr lang="en-US" sz="3700" dirty="0"/>
              <a:t>® scores </a:t>
            </a:r>
            <a:r>
              <a:rPr lang="en-US" sz="3700" dirty="0" smtClean="0"/>
              <a:t> can be compared with </a:t>
            </a:r>
            <a:r>
              <a:rPr lang="en-US" sz="3700" dirty="0"/>
              <a:t>FIM® (Functional Independence Measure) scores in order to evaluate access to stroke rehabilitation services and to monitor patient outcomes across sectors and </a:t>
            </a:r>
            <a:r>
              <a:rPr lang="en-US" sz="3700" dirty="0" smtClean="0"/>
              <a:t>databases</a:t>
            </a:r>
            <a:endParaRPr lang="en-CA" sz="3700" dirty="0"/>
          </a:p>
          <a:p>
            <a:pPr marL="654050" lvl="2" indent="-342900">
              <a:buFont typeface="Wingdings" panose="05000000000000000000" pitchFamily="2" charset="2"/>
              <a:buChar char="§"/>
              <a:defRPr/>
            </a:pPr>
            <a:endParaRPr lang="en-US" sz="3700" dirty="0"/>
          </a:p>
          <a:p>
            <a:pPr marL="654050" lvl="2" indent="-342900">
              <a:buFont typeface="Wingdings" panose="05000000000000000000" pitchFamily="2" charset="2"/>
              <a:buChar char="§"/>
              <a:defRPr/>
            </a:pPr>
            <a:r>
              <a:rPr lang="en-US" sz="3700" dirty="0"/>
              <a:t>Quantify the functional impact of stroke in the acute care setting</a:t>
            </a:r>
          </a:p>
          <a:p>
            <a:pPr marL="654050" lvl="2" indent="-342900">
              <a:buFont typeface="Wingdings" panose="05000000000000000000" pitchFamily="2" charset="2"/>
              <a:buChar char="§"/>
              <a:defRPr/>
            </a:pPr>
            <a:endParaRPr lang="en-US" sz="3700" dirty="0"/>
          </a:p>
          <a:p>
            <a:pPr marL="654050" lvl="2" indent="-342900">
              <a:buFont typeface="Wingdings" panose="05000000000000000000" pitchFamily="2" charset="2"/>
              <a:buChar char="§"/>
              <a:defRPr/>
            </a:pPr>
            <a:r>
              <a:rPr lang="en-US" sz="3700" dirty="0"/>
              <a:t>Data collected from the </a:t>
            </a:r>
            <a:r>
              <a:rPr lang="en-US" sz="3700" dirty="0" err="1"/>
              <a:t>AlphaFIM</a:t>
            </a:r>
            <a:r>
              <a:rPr lang="en-US" sz="3700" dirty="0"/>
              <a:t>® </a:t>
            </a:r>
            <a:r>
              <a:rPr lang="en-US" sz="3700" dirty="0" smtClean="0"/>
              <a:t>is  </a:t>
            </a:r>
            <a:r>
              <a:rPr lang="en-US" sz="3700" dirty="0"/>
              <a:t>standardized via Special Project 740 </a:t>
            </a:r>
            <a:endParaRPr lang="en-CA" sz="3700" dirty="0"/>
          </a:p>
          <a:p>
            <a:endParaRPr lang="en-CA" dirty="0"/>
          </a:p>
        </p:txBody>
      </p:sp>
      <p:pic>
        <p:nvPicPr>
          <p:cNvPr id="1026" name="Picture 2" descr="West GTA head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5877272"/>
            <a:ext cx="29845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loud 1"/>
          <p:cNvSpPr/>
          <p:nvPr/>
        </p:nvSpPr>
        <p:spPr>
          <a:xfrm>
            <a:off x="5508104" y="4725144"/>
            <a:ext cx="2592288" cy="122413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TextBox 2"/>
          <p:cNvSpPr txBox="1"/>
          <p:nvPr/>
        </p:nvSpPr>
        <p:spPr>
          <a:xfrm>
            <a:off x="5874230" y="4977924"/>
            <a:ext cx="2088232" cy="646331"/>
          </a:xfrm>
          <a:prstGeom prst="rect">
            <a:avLst/>
          </a:prstGeom>
          <a:noFill/>
        </p:spPr>
        <p:txBody>
          <a:bodyPr wrap="square" rtlCol="0">
            <a:spAutoFit/>
          </a:bodyPr>
          <a:lstStyle/>
          <a:p>
            <a:r>
              <a:rPr lang="en-US" dirty="0" smtClean="0"/>
              <a:t>Who can do the AFIM? </a:t>
            </a:r>
            <a:endParaRPr lang="en-CA" dirty="0"/>
          </a:p>
        </p:txBody>
      </p:sp>
    </p:spTree>
    <p:extLst>
      <p:ext uri="{BB962C8B-B14F-4D97-AF65-F5344CB8AC3E}">
        <p14:creationId xmlns:p14="http://schemas.microsoft.com/office/powerpoint/2010/main" val="123880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Effect transition="in" filter="fade">
                                      <p:cBhvr>
                                        <p:cTn id="37" dur="500"/>
                                        <p:tgtEl>
                                          <p:spTgt spid="5">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additive="base">
                                        <p:cTn id="42" dur="500" fill="hold"/>
                                        <p:tgtEl>
                                          <p:spTgt spid="2"/>
                                        </p:tgtEl>
                                        <p:attrNameLst>
                                          <p:attrName>ppt_x</p:attrName>
                                        </p:attrNameLst>
                                      </p:cBhvr>
                                      <p:tavLst>
                                        <p:tav tm="0">
                                          <p:val>
                                            <p:strVal val="#ppt_x"/>
                                          </p:val>
                                        </p:tav>
                                        <p:tav tm="100000">
                                          <p:val>
                                            <p:strVal val="#ppt_x"/>
                                          </p:val>
                                        </p:tav>
                                      </p:tavLst>
                                    </p:anim>
                                    <p:anim calcmode="lin" valueType="num">
                                      <p:cBhvr additive="base">
                                        <p:cTn id="4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build="p"/>
      <p:bldP spid="2" grpId="0" animBg="1"/>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pPr marL="0" indent="0">
              <a:buNone/>
            </a:pPr>
            <a:r>
              <a:rPr lang="en-US" dirty="0" smtClean="0"/>
              <a:t>Transfer </a:t>
            </a:r>
            <a:r>
              <a:rPr lang="en-US" dirty="0" err="1" smtClean="0"/>
              <a:t>Bed:Chair</a:t>
            </a:r>
            <a:r>
              <a:rPr lang="en-US" dirty="0" smtClean="0"/>
              <a:t>: </a:t>
            </a:r>
          </a:p>
          <a:p>
            <a:r>
              <a:rPr lang="en-US" dirty="0" smtClean="0"/>
              <a:t>What aspect of the transfer are assessed?</a:t>
            </a:r>
          </a:p>
          <a:p>
            <a:r>
              <a:rPr lang="en-US" dirty="0" smtClean="0"/>
              <a:t>What is the difference between a 2 and a 1?</a:t>
            </a:r>
          </a:p>
          <a:p>
            <a:r>
              <a:rPr lang="en-US" dirty="0" smtClean="0"/>
              <a:t>Do I assess them going in both directions? </a:t>
            </a:r>
            <a:endParaRPr lang="en-CA" dirty="0"/>
          </a:p>
        </p:txBody>
      </p:sp>
    </p:spTree>
    <p:extLst>
      <p:ext uri="{BB962C8B-B14F-4D97-AF65-F5344CB8AC3E}">
        <p14:creationId xmlns:p14="http://schemas.microsoft.com/office/powerpoint/2010/main" val="1311388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04967365"/>
              </p:ext>
            </p:extLst>
          </p:nvPr>
        </p:nvGraphicFramePr>
        <p:xfrm>
          <a:off x="107504" y="116631"/>
          <a:ext cx="8928992" cy="6457320"/>
        </p:xfrm>
        <a:graphic>
          <a:graphicData uri="http://schemas.openxmlformats.org/drawingml/2006/table">
            <a:tbl>
              <a:tblPr firstRow="1" bandRow="1">
                <a:tableStyleId>{5C22544A-7EE6-4342-B048-85BDC9FD1C3A}</a:tableStyleId>
              </a:tblPr>
              <a:tblGrid>
                <a:gridCol w="2042540"/>
                <a:gridCol w="3125104"/>
                <a:gridCol w="3761348"/>
              </a:tblGrid>
              <a:tr h="493038">
                <a:tc>
                  <a:txBody>
                    <a:bodyPr/>
                    <a:lstStyle/>
                    <a:p>
                      <a:r>
                        <a:rPr lang="en-US" dirty="0" smtClean="0"/>
                        <a:t>Item</a:t>
                      </a:r>
                      <a:endParaRPr lang="en-CA" dirty="0"/>
                    </a:p>
                  </a:txBody>
                  <a:tcPr/>
                </a:tc>
                <a:tc>
                  <a:txBody>
                    <a:bodyPr/>
                    <a:lstStyle/>
                    <a:p>
                      <a:r>
                        <a:rPr lang="en-US" dirty="0" smtClean="0"/>
                        <a:t>AFIM</a:t>
                      </a:r>
                      <a:endParaRPr lang="en-CA" dirty="0"/>
                    </a:p>
                  </a:txBody>
                  <a:tcPr/>
                </a:tc>
                <a:tc>
                  <a:txBody>
                    <a:bodyPr/>
                    <a:lstStyle/>
                    <a:p>
                      <a:r>
                        <a:rPr lang="en-US" dirty="0" smtClean="0"/>
                        <a:t>FIM</a:t>
                      </a:r>
                      <a:endParaRPr lang="en-CA" dirty="0"/>
                    </a:p>
                  </a:txBody>
                  <a:tcPr/>
                </a:tc>
              </a:tr>
              <a:tr h="443067">
                <a:tc>
                  <a:txBody>
                    <a:bodyPr/>
                    <a:lstStyle/>
                    <a:p>
                      <a:r>
                        <a:rPr lang="en-US" sz="1200" dirty="0" smtClean="0"/>
                        <a:t>Time frame for assessment</a:t>
                      </a:r>
                      <a:endParaRPr lang="en-CA" sz="1200" dirty="0"/>
                    </a:p>
                  </a:txBody>
                  <a:tcPr/>
                </a:tc>
                <a:tc>
                  <a:txBody>
                    <a:bodyPr/>
                    <a:lstStyle/>
                    <a:p>
                      <a:r>
                        <a:rPr lang="en-US" sz="1200" dirty="0" smtClean="0"/>
                        <a:t>2</a:t>
                      </a:r>
                      <a:r>
                        <a:rPr lang="en-US" sz="1200" baseline="0" dirty="0" smtClean="0"/>
                        <a:t>4 hours, complete on Day 3 (day admitted is Day 1)</a:t>
                      </a:r>
                      <a:endParaRPr lang="en-CA" sz="1200" dirty="0"/>
                    </a:p>
                  </a:txBody>
                  <a:tcPr/>
                </a:tc>
                <a:tc>
                  <a:txBody>
                    <a:bodyPr/>
                    <a:lstStyle/>
                    <a:p>
                      <a:r>
                        <a:rPr lang="en-US" sz="1200" dirty="0" smtClean="0"/>
                        <a:t>72 hours</a:t>
                      </a:r>
                      <a:r>
                        <a:rPr lang="en-US" sz="1200" baseline="0" dirty="0" smtClean="0"/>
                        <a:t>. Complete by day 3 post admission to Rehab</a:t>
                      </a:r>
                      <a:endParaRPr lang="en-CA" sz="1200" dirty="0"/>
                    </a:p>
                  </a:txBody>
                  <a:tcPr/>
                </a:tc>
              </a:tr>
              <a:tr h="417915">
                <a:tc>
                  <a:txBody>
                    <a:bodyPr/>
                    <a:lstStyle/>
                    <a:p>
                      <a:r>
                        <a:rPr lang="en-US" sz="1200" dirty="0" smtClean="0"/>
                        <a:t>Eating,</a:t>
                      </a:r>
                      <a:r>
                        <a:rPr lang="en-US" sz="1200" baseline="0" dirty="0" smtClean="0"/>
                        <a:t> Transfers Bed, Chair, Toilet Transfers</a:t>
                      </a:r>
                      <a:endParaRPr lang="en-CA" sz="1200" dirty="0"/>
                    </a:p>
                  </a:txBody>
                  <a:tcPr/>
                </a:tc>
                <a:tc>
                  <a:txBody>
                    <a:bodyPr/>
                    <a:lstStyle/>
                    <a:p>
                      <a:r>
                        <a:rPr lang="en-US" sz="1200" dirty="0" smtClean="0"/>
                        <a:t>same</a:t>
                      </a:r>
                      <a:endParaRPr lang="en-CA" sz="1200" dirty="0"/>
                    </a:p>
                  </a:txBody>
                  <a:tcPr/>
                </a:tc>
                <a:tc>
                  <a:txBody>
                    <a:bodyPr/>
                    <a:lstStyle/>
                    <a:p>
                      <a:r>
                        <a:rPr lang="en-US" sz="1200" dirty="0" smtClean="0"/>
                        <a:t>same</a:t>
                      </a:r>
                      <a:endParaRPr lang="en-CA" sz="1200" dirty="0"/>
                    </a:p>
                  </a:txBody>
                  <a:tcPr/>
                </a:tc>
              </a:tr>
              <a:tr h="608787">
                <a:tc>
                  <a:txBody>
                    <a:bodyPr/>
                    <a:lstStyle/>
                    <a:p>
                      <a:r>
                        <a:rPr lang="en-US" sz="1200" dirty="0" smtClean="0"/>
                        <a:t>Grooming </a:t>
                      </a:r>
                      <a:endParaRPr lang="en-CA" sz="1200" dirty="0"/>
                    </a:p>
                  </a:txBody>
                  <a:tcPr/>
                </a:tc>
                <a:tc>
                  <a:txBody>
                    <a:bodyPr/>
                    <a:lstStyle/>
                    <a:p>
                      <a:r>
                        <a:rPr lang="en-US" sz="1200" dirty="0" smtClean="0"/>
                        <a:t>Same</a:t>
                      </a:r>
                      <a:r>
                        <a:rPr lang="en-US" sz="1200" baseline="0" dirty="0" smtClean="0"/>
                        <a:t> </a:t>
                      </a:r>
                      <a:endParaRPr lang="en-CA" sz="1200" dirty="0"/>
                    </a:p>
                  </a:txBody>
                  <a:tcPr/>
                </a:tc>
                <a:tc>
                  <a:txBody>
                    <a:bodyPr/>
                    <a:lstStyle/>
                    <a:p>
                      <a:r>
                        <a:rPr lang="en-US" sz="1200" dirty="0" smtClean="0"/>
                        <a:t>Same</a:t>
                      </a:r>
                      <a:r>
                        <a:rPr lang="en-US" sz="1200" baseline="0" dirty="0" smtClean="0"/>
                        <a:t> </a:t>
                      </a:r>
                      <a:endParaRPr lang="en-CA" sz="1200" dirty="0"/>
                    </a:p>
                  </a:txBody>
                  <a:tcPr/>
                </a:tc>
              </a:tr>
              <a:tr h="400755">
                <a:tc>
                  <a:txBody>
                    <a:bodyPr/>
                    <a:lstStyle/>
                    <a:p>
                      <a:r>
                        <a:rPr lang="en-US" sz="1200" dirty="0" smtClean="0"/>
                        <a:t>Bathing </a:t>
                      </a:r>
                      <a:endParaRPr lang="en-CA" sz="1200" dirty="0"/>
                    </a:p>
                  </a:txBody>
                  <a:tcPr/>
                </a:tc>
                <a:tc>
                  <a:txBody>
                    <a:bodyPr/>
                    <a:lstStyle/>
                    <a:p>
                      <a:r>
                        <a:rPr lang="en-US" sz="1200" dirty="0" smtClean="0"/>
                        <a:t>Not included </a:t>
                      </a:r>
                      <a:endParaRPr lang="en-CA" sz="1200" dirty="0"/>
                    </a:p>
                  </a:txBody>
                  <a:tcPr/>
                </a:tc>
                <a:tc>
                  <a:txBody>
                    <a:bodyPr/>
                    <a:lstStyle/>
                    <a:p>
                      <a:r>
                        <a:rPr lang="en-US" sz="1200" dirty="0" smtClean="0"/>
                        <a:t>Included – 10</a:t>
                      </a:r>
                      <a:r>
                        <a:rPr lang="en-US" sz="1200" baseline="0" dirty="0" smtClean="0"/>
                        <a:t> body parts, 10% each </a:t>
                      </a:r>
                      <a:endParaRPr lang="en-CA" sz="1200" dirty="0"/>
                    </a:p>
                  </a:txBody>
                  <a:tcPr/>
                </a:tc>
              </a:tr>
              <a:tr h="720080">
                <a:tc>
                  <a:txBody>
                    <a:bodyPr/>
                    <a:lstStyle/>
                    <a:p>
                      <a:r>
                        <a:rPr lang="en-US" sz="1200" dirty="0" smtClean="0"/>
                        <a:t>Dressing Upper Body/Lower Body</a:t>
                      </a:r>
                      <a:endParaRPr lang="en-CA" sz="1200" dirty="0"/>
                    </a:p>
                  </a:txBody>
                  <a:tcPr/>
                </a:tc>
                <a:tc>
                  <a:txBody>
                    <a:bodyPr/>
                    <a:lstStyle/>
                    <a:p>
                      <a:r>
                        <a:rPr lang="en-US" sz="1200" dirty="0" smtClean="0"/>
                        <a:t>Not included </a:t>
                      </a:r>
                      <a:endParaRPr lang="en-CA" sz="1200" dirty="0"/>
                    </a:p>
                  </a:txBody>
                  <a:tcPr/>
                </a:tc>
                <a:tc>
                  <a:txBody>
                    <a:bodyPr/>
                    <a:lstStyle/>
                    <a:p>
                      <a:r>
                        <a:rPr lang="en-US" sz="1200" dirty="0" smtClean="0"/>
                        <a:t>Included-</a:t>
                      </a:r>
                      <a:r>
                        <a:rPr lang="en-US" sz="1200" baseline="0" dirty="0" smtClean="0"/>
                        <a:t> Rate assistance required with clothing worn most frequently. Includes dressing, undressing and reaching/retrieval. </a:t>
                      </a:r>
                      <a:endParaRPr lang="en-CA" sz="1200" dirty="0"/>
                    </a:p>
                  </a:txBody>
                  <a:tcPr/>
                </a:tc>
              </a:tr>
              <a:tr h="504056">
                <a:tc>
                  <a:txBody>
                    <a:bodyPr/>
                    <a:lstStyle/>
                    <a:p>
                      <a:r>
                        <a:rPr lang="en-US" sz="1200" kern="1200" dirty="0" smtClean="0">
                          <a:solidFill>
                            <a:schemeClr val="dk1"/>
                          </a:solidFill>
                          <a:latin typeface="+mn-lt"/>
                          <a:ea typeface="+mn-ea"/>
                          <a:cs typeface="+mn-cs"/>
                        </a:rPr>
                        <a:t>Toileting </a:t>
                      </a:r>
                      <a:endParaRPr lang="en-CA" sz="1200" kern="1200" dirty="0">
                        <a:solidFill>
                          <a:schemeClr val="dk1"/>
                        </a:solidFill>
                        <a:latin typeface="+mn-lt"/>
                        <a:ea typeface="+mn-ea"/>
                        <a:cs typeface="+mn-cs"/>
                      </a:endParaRPr>
                    </a:p>
                  </a:txBody>
                  <a:tcPr/>
                </a:tc>
                <a:tc>
                  <a:txBody>
                    <a:bodyPr/>
                    <a:lstStyle/>
                    <a:p>
                      <a:r>
                        <a:rPr lang="en-US" sz="1200" b="1" kern="1200" dirty="0" smtClean="0">
                          <a:solidFill>
                            <a:schemeClr val="dk1"/>
                          </a:solidFill>
                          <a:latin typeface="+mn-lt"/>
                          <a:ea typeface="+mn-ea"/>
                          <a:cs typeface="+mn-cs"/>
                        </a:rPr>
                        <a:t>Toileting</a:t>
                      </a:r>
                      <a:r>
                        <a:rPr lang="en-US" sz="1200" b="1" kern="1200" baseline="0" dirty="0" smtClean="0">
                          <a:solidFill>
                            <a:schemeClr val="dk1"/>
                          </a:solidFill>
                          <a:latin typeface="+mn-lt"/>
                          <a:ea typeface="+mn-ea"/>
                          <a:cs typeface="+mn-cs"/>
                        </a:rPr>
                        <a:t> not included, </a:t>
                      </a:r>
                      <a:r>
                        <a:rPr lang="en-US" sz="1200" b="1" kern="1200" dirty="0" smtClean="0">
                          <a:solidFill>
                            <a:schemeClr val="dk1"/>
                          </a:solidFill>
                          <a:latin typeface="+mn-lt"/>
                          <a:ea typeface="+mn-ea"/>
                          <a:cs typeface="+mn-cs"/>
                        </a:rPr>
                        <a:t>Toilet Transfers Only</a:t>
                      </a:r>
                      <a:r>
                        <a:rPr lang="en-US" sz="1200" b="0" kern="1200" baseline="0" dirty="0" smtClean="0">
                          <a:solidFill>
                            <a:schemeClr val="dk1"/>
                          </a:solidFill>
                          <a:latin typeface="+mn-lt"/>
                          <a:ea typeface="+mn-ea"/>
                          <a:cs typeface="+mn-cs"/>
                        </a:rPr>
                        <a:t> (</a:t>
                      </a:r>
                      <a:r>
                        <a:rPr lang="en-US" sz="1200" kern="1200" dirty="0" smtClean="0">
                          <a:solidFill>
                            <a:schemeClr val="dk1"/>
                          </a:solidFill>
                          <a:latin typeface="+mn-lt"/>
                          <a:ea typeface="+mn-ea"/>
                          <a:cs typeface="+mn-cs"/>
                        </a:rPr>
                        <a:t>safely getting on and off the toilet) </a:t>
                      </a:r>
                      <a:endParaRPr lang="en-CA" sz="1200" kern="1200" dirty="0">
                        <a:solidFill>
                          <a:schemeClr val="dk1"/>
                        </a:solidFill>
                        <a:latin typeface="+mn-lt"/>
                        <a:ea typeface="+mn-ea"/>
                        <a:cs typeface="+mn-cs"/>
                      </a:endParaRPr>
                    </a:p>
                  </a:txBody>
                  <a:tcPr/>
                </a:tc>
                <a:tc>
                  <a:txBody>
                    <a:bodyPr/>
                    <a:lstStyle/>
                    <a:p>
                      <a:r>
                        <a:rPr lang="en-US" sz="1200" kern="1200" dirty="0" smtClean="0">
                          <a:solidFill>
                            <a:schemeClr val="dk1"/>
                          </a:solidFill>
                          <a:latin typeface="+mn-lt"/>
                          <a:ea typeface="+mn-ea"/>
                          <a:cs typeface="+mn-cs"/>
                        </a:rPr>
                        <a:t>Adjusting clothing before &amp; after and </a:t>
                      </a:r>
                      <a:r>
                        <a:rPr lang="en-US" sz="1200" b="1" kern="1200" dirty="0" smtClean="0">
                          <a:solidFill>
                            <a:schemeClr val="dk1"/>
                          </a:solidFill>
                          <a:latin typeface="+mn-lt"/>
                          <a:ea typeface="+mn-ea"/>
                          <a:cs typeface="+mn-cs"/>
                        </a:rPr>
                        <a:t>hygiene</a:t>
                      </a:r>
                      <a:endParaRPr lang="en-CA" sz="1200" b="1" kern="1200" dirty="0">
                        <a:solidFill>
                          <a:schemeClr val="dk1"/>
                        </a:solidFill>
                        <a:latin typeface="+mn-lt"/>
                        <a:ea typeface="+mn-ea"/>
                        <a:cs typeface="+mn-cs"/>
                      </a:endParaRPr>
                    </a:p>
                  </a:txBody>
                  <a:tcPr/>
                </a:tc>
              </a:tr>
              <a:tr h="504056">
                <a:tc>
                  <a:txBody>
                    <a:bodyPr/>
                    <a:lstStyle/>
                    <a:p>
                      <a:pPr marL="0" algn="l" defTabSz="914400" rtl="0" eaLnBrk="1" latinLnBrk="0" hangingPunct="1"/>
                      <a:r>
                        <a:rPr lang="en-US" sz="1200" kern="1200" dirty="0" smtClean="0">
                          <a:solidFill>
                            <a:schemeClr val="dk1"/>
                          </a:solidFill>
                          <a:latin typeface="+mn-lt"/>
                          <a:ea typeface="+mn-ea"/>
                          <a:cs typeface="+mn-cs"/>
                        </a:rPr>
                        <a:t>Bladder Management </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Not included </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Included: Level of assistance &amp; frequency of accidents (take the lower score) </a:t>
                      </a:r>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r>
                        <a:rPr lang="en-US" sz="1200" kern="1200" dirty="0" smtClean="0">
                          <a:solidFill>
                            <a:schemeClr val="dk1"/>
                          </a:solidFill>
                          <a:latin typeface="+mn-lt"/>
                          <a:ea typeface="+mn-ea"/>
                          <a:cs typeface="+mn-cs"/>
                        </a:rPr>
                        <a:t>Bowel</a:t>
                      </a:r>
                      <a:r>
                        <a:rPr lang="en-US" sz="1200" kern="1200" baseline="0" dirty="0" smtClean="0">
                          <a:solidFill>
                            <a:schemeClr val="dk1"/>
                          </a:solidFill>
                          <a:latin typeface="+mn-lt"/>
                          <a:ea typeface="+mn-ea"/>
                          <a:cs typeface="+mn-cs"/>
                        </a:rPr>
                        <a:t> Management</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Contro</a:t>
                      </a:r>
                      <a:r>
                        <a:rPr lang="en-US" sz="1200" kern="1200" baseline="0" dirty="0" smtClean="0">
                          <a:solidFill>
                            <a:schemeClr val="dk1"/>
                          </a:solidFill>
                          <a:latin typeface="+mn-lt"/>
                          <a:ea typeface="+mn-ea"/>
                          <a:cs typeface="+mn-cs"/>
                        </a:rPr>
                        <a:t>l of bowel movements and equipment (</a:t>
                      </a:r>
                      <a:r>
                        <a:rPr lang="en-US" sz="1200" b="1" kern="1200" baseline="0" dirty="0" smtClean="0">
                          <a:solidFill>
                            <a:schemeClr val="dk1"/>
                          </a:solidFill>
                          <a:latin typeface="+mn-lt"/>
                          <a:ea typeface="+mn-ea"/>
                          <a:cs typeface="+mn-cs"/>
                        </a:rPr>
                        <a:t>not hygiene</a:t>
                      </a:r>
                      <a:r>
                        <a:rPr lang="en-US" sz="1200" kern="1200" baseline="0" dirty="0" smtClean="0">
                          <a:solidFill>
                            <a:schemeClr val="dk1"/>
                          </a:solidFill>
                          <a:latin typeface="+mn-lt"/>
                          <a:ea typeface="+mn-ea"/>
                          <a:cs typeface="+mn-cs"/>
                        </a:rPr>
                        <a:t>) </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Bowel</a:t>
                      </a:r>
                      <a:r>
                        <a:rPr lang="en-US" sz="1200" kern="1200" baseline="0" dirty="0" smtClean="0">
                          <a:solidFill>
                            <a:schemeClr val="dk1"/>
                          </a:solidFill>
                          <a:latin typeface="+mn-lt"/>
                          <a:ea typeface="+mn-ea"/>
                          <a:cs typeface="+mn-cs"/>
                        </a:rPr>
                        <a:t> management and frequency of accidents (take the lower score) </a:t>
                      </a:r>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r>
                        <a:rPr lang="en-US" sz="1200" kern="1200" dirty="0" smtClean="0">
                          <a:solidFill>
                            <a:schemeClr val="dk1"/>
                          </a:solidFill>
                          <a:latin typeface="+mn-lt"/>
                          <a:ea typeface="+mn-ea"/>
                          <a:cs typeface="+mn-cs"/>
                        </a:rPr>
                        <a:t>Tub shower transfer</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Not included </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Included:</a:t>
                      </a:r>
                      <a:r>
                        <a:rPr lang="en-US" sz="1200" kern="1200" baseline="0" dirty="0" smtClean="0">
                          <a:solidFill>
                            <a:schemeClr val="dk1"/>
                          </a:solidFill>
                          <a:latin typeface="+mn-lt"/>
                          <a:ea typeface="+mn-ea"/>
                          <a:cs typeface="+mn-cs"/>
                        </a:rPr>
                        <a:t> getting into and our to tub or shower stall, bed bath = 1, considered total assist</a:t>
                      </a:r>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r>
                        <a:rPr lang="en-US" sz="1200" kern="1200" dirty="0" smtClean="0">
                          <a:solidFill>
                            <a:schemeClr val="dk1"/>
                          </a:solidFill>
                          <a:latin typeface="+mn-lt"/>
                          <a:ea typeface="+mn-ea"/>
                          <a:cs typeface="+mn-cs"/>
                        </a:rPr>
                        <a:t>Locomotion: Walk/Wheelchair</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Includes </a:t>
                      </a:r>
                      <a:r>
                        <a:rPr lang="en-US" sz="1200" b="1" kern="1200" dirty="0" smtClean="0">
                          <a:solidFill>
                            <a:schemeClr val="dk1"/>
                          </a:solidFill>
                          <a:latin typeface="+mn-lt"/>
                          <a:ea typeface="+mn-ea"/>
                          <a:cs typeface="+mn-cs"/>
                        </a:rPr>
                        <a:t>WALK only</a:t>
                      </a:r>
                      <a:r>
                        <a:rPr lang="en-US" sz="1200" kern="1200" dirty="0" smtClean="0">
                          <a:solidFill>
                            <a:schemeClr val="dk1"/>
                          </a:solidFill>
                          <a:latin typeface="+mn-lt"/>
                          <a:ea typeface="+mn-ea"/>
                          <a:cs typeface="+mn-cs"/>
                        </a:rPr>
                        <a:t>. Patient</a:t>
                      </a:r>
                      <a:r>
                        <a:rPr lang="en-US" sz="1200" kern="1200" baseline="0" dirty="0" smtClean="0">
                          <a:solidFill>
                            <a:schemeClr val="dk1"/>
                          </a:solidFill>
                          <a:latin typeface="+mn-lt"/>
                          <a:ea typeface="+mn-ea"/>
                          <a:cs typeface="+mn-cs"/>
                        </a:rPr>
                        <a:t> must perform 150 feet without rest breaks once in standing. If pt. can not walk 150 feet walk will not be assessed. </a:t>
                      </a:r>
                      <a:endParaRPr lang="en-CA" sz="1200" kern="1200" dirty="0">
                        <a:solidFill>
                          <a:schemeClr val="dk1"/>
                        </a:solidFill>
                        <a:latin typeface="+mn-lt"/>
                        <a:ea typeface="+mn-ea"/>
                        <a:cs typeface="+mn-cs"/>
                      </a:endParaRPr>
                    </a:p>
                  </a:txBody>
                  <a:tcPr/>
                </a:tc>
                <a:tc>
                  <a:txBody>
                    <a:bodyPr/>
                    <a:lstStyle/>
                    <a:p>
                      <a:pPr marL="0" algn="l" defTabSz="914400" rtl="0" eaLnBrk="1" latinLnBrk="0" hangingPunct="1"/>
                      <a:r>
                        <a:rPr lang="en-US" sz="1200" kern="1200" dirty="0" smtClean="0">
                          <a:solidFill>
                            <a:schemeClr val="dk1"/>
                          </a:solidFill>
                          <a:latin typeface="+mn-lt"/>
                          <a:ea typeface="+mn-ea"/>
                          <a:cs typeface="+mn-cs"/>
                        </a:rPr>
                        <a:t>Included: Walk</a:t>
                      </a:r>
                      <a:r>
                        <a:rPr lang="en-US" sz="1200" kern="1200" baseline="0" dirty="0" smtClean="0">
                          <a:solidFill>
                            <a:schemeClr val="dk1"/>
                          </a:solidFill>
                          <a:latin typeface="+mn-lt"/>
                          <a:ea typeface="+mn-ea"/>
                          <a:cs typeface="+mn-cs"/>
                        </a:rPr>
                        <a:t> 150 feet once in standing position or can use/move </a:t>
                      </a:r>
                      <a:r>
                        <a:rPr lang="en-US" sz="1200" b="1" kern="1200" baseline="0" dirty="0" smtClean="0">
                          <a:solidFill>
                            <a:schemeClr val="dk1"/>
                          </a:solidFill>
                          <a:latin typeface="+mn-lt"/>
                          <a:ea typeface="+mn-ea"/>
                          <a:cs typeface="+mn-cs"/>
                        </a:rPr>
                        <a:t>wheelchair</a:t>
                      </a:r>
                      <a:r>
                        <a:rPr lang="en-US" sz="1200" kern="1200" baseline="0" dirty="0" smtClean="0">
                          <a:solidFill>
                            <a:schemeClr val="dk1"/>
                          </a:solidFill>
                          <a:latin typeface="+mn-lt"/>
                          <a:ea typeface="+mn-ea"/>
                          <a:cs typeface="+mn-cs"/>
                        </a:rPr>
                        <a:t> 150 feet once seated</a:t>
                      </a:r>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r>
                        <a:rPr lang="en-US" sz="1200" kern="1200" dirty="0" smtClean="0">
                          <a:solidFill>
                            <a:schemeClr val="dk1"/>
                          </a:solidFill>
                          <a:latin typeface="+mn-lt"/>
                          <a:ea typeface="+mn-ea"/>
                          <a:cs typeface="+mn-cs"/>
                        </a:rPr>
                        <a:t>Locomotion:</a:t>
                      </a:r>
                      <a:r>
                        <a:rPr lang="en-US" sz="1200" kern="1200" baseline="0" dirty="0" smtClean="0">
                          <a:solidFill>
                            <a:schemeClr val="dk1"/>
                          </a:solidFill>
                          <a:latin typeface="+mn-lt"/>
                          <a:ea typeface="+mn-ea"/>
                          <a:cs typeface="+mn-cs"/>
                        </a:rPr>
                        <a:t> Stairs </a:t>
                      </a:r>
                      <a:endParaRPr lang="en-CA"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dk1"/>
                          </a:solidFill>
                          <a:latin typeface="+mn-lt"/>
                          <a:ea typeface="+mn-ea"/>
                          <a:cs typeface="+mn-cs"/>
                        </a:rPr>
                        <a:t>Not included</a:t>
                      </a:r>
                      <a:endParaRPr lang="en-CA" sz="1200" kern="120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Yes</a:t>
                      </a:r>
                      <a:r>
                        <a:rPr lang="en-US" sz="1200" kern="1200" baseline="0" dirty="0" smtClean="0">
                          <a:solidFill>
                            <a:schemeClr val="dk1"/>
                          </a:solidFill>
                          <a:latin typeface="+mn-lt"/>
                          <a:ea typeface="+mn-ea"/>
                          <a:cs typeface="+mn-cs"/>
                        </a:rPr>
                        <a:t> included- includes going up and down 12-14 stairs indoors, rate # of stairs and level of help. </a:t>
                      </a:r>
                      <a:endParaRPr lang="en-CA" sz="1200" kern="1200" dirty="0" smtClean="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503614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7110566"/>
              </p:ext>
            </p:extLst>
          </p:nvPr>
        </p:nvGraphicFramePr>
        <p:xfrm>
          <a:off x="107504" y="116631"/>
          <a:ext cx="8928992" cy="6274351"/>
        </p:xfrm>
        <a:graphic>
          <a:graphicData uri="http://schemas.openxmlformats.org/drawingml/2006/table">
            <a:tbl>
              <a:tblPr firstRow="1" bandRow="1">
                <a:tableStyleId>{5C22544A-7EE6-4342-B048-85BDC9FD1C3A}</a:tableStyleId>
              </a:tblPr>
              <a:tblGrid>
                <a:gridCol w="2042540"/>
                <a:gridCol w="3125104"/>
                <a:gridCol w="3761348"/>
              </a:tblGrid>
              <a:tr h="493038">
                <a:tc>
                  <a:txBody>
                    <a:bodyPr/>
                    <a:lstStyle/>
                    <a:p>
                      <a:r>
                        <a:rPr lang="en-US" dirty="0" smtClean="0"/>
                        <a:t>Item</a:t>
                      </a:r>
                      <a:endParaRPr lang="en-CA" dirty="0"/>
                    </a:p>
                  </a:txBody>
                  <a:tcPr/>
                </a:tc>
                <a:tc>
                  <a:txBody>
                    <a:bodyPr/>
                    <a:lstStyle/>
                    <a:p>
                      <a:r>
                        <a:rPr lang="en-US" dirty="0" smtClean="0"/>
                        <a:t>AFIM</a:t>
                      </a:r>
                      <a:endParaRPr lang="en-CA" dirty="0"/>
                    </a:p>
                  </a:txBody>
                  <a:tcPr/>
                </a:tc>
                <a:tc>
                  <a:txBody>
                    <a:bodyPr/>
                    <a:lstStyle/>
                    <a:p>
                      <a:r>
                        <a:rPr lang="en-US" dirty="0" smtClean="0"/>
                        <a:t>FIM</a:t>
                      </a:r>
                      <a:endParaRPr lang="en-CA" dirty="0"/>
                    </a:p>
                  </a:txBody>
                  <a:tcPr/>
                </a:tc>
              </a:tr>
              <a:tr h="443067">
                <a:tc>
                  <a:txBody>
                    <a:bodyPr/>
                    <a:lstStyle/>
                    <a:p>
                      <a:r>
                        <a:rPr lang="en-US" sz="1200" dirty="0" smtClean="0"/>
                        <a:t>Comprehension </a:t>
                      </a:r>
                      <a:endParaRPr lang="en-CA" sz="1200" dirty="0"/>
                    </a:p>
                  </a:txBody>
                  <a:tcPr/>
                </a:tc>
                <a:tc>
                  <a:txBody>
                    <a:bodyPr/>
                    <a:lstStyle/>
                    <a:p>
                      <a:r>
                        <a:rPr lang="en-US" sz="1200" dirty="0" smtClean="0"/>
                        <a:t>Not included</a:t>
                      </a:r>
                      <a:r>
                        <a:rPr lang="en-US" sz="1200" baseline="0" dirty="0" smtClean="0"/>
                        <a:t> </a:t>
                      </a:r>
                      <a:endParaRPr lang="en-CA"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Included.</a:t>
                      </a:r>
                      <a:r>
                        <a:rPr lang="en-US" sz="1200" baseline="0" dirty="0" smtClean="0"/>
                        <a:t> Reflect client ability to understand information from a functional perspective</a:t>
                      </a:r>
                      <a:endParaRPr lang="en-CA" sz="1200" dirty="0" smtClean="0"/>
                    </a:p>
                    <a:p>
                      <a:endParaRPr lang="en-CA" sz="1200" dirty="0"/>
                    </a:p>
                  </a:txBody>
                  <a:tcPr/>
                </a:tc>
              </a:tr>
              <a:tr h="417915">
                <a:tc>
                  <a:txBody>
                    <a:bodyPr/>
                    <a:lstStyle/>
                    <a:p>
                      <a:r>
                        <a:rPr lang="en-US" sz="1200" dirty="0" smtClean="0"/>
                        <a:t>Expression</a:t>
                      </a:r>
                      <a:r>
                        <a:rPr lang="en-US" sz="1200" baseline="0" dirty="0" smtClean="0"/>
                        <a:t> </a:t>
                      </a:r>
                      <a:endParaRPr lang="en-CA" sz="1200" dirty="0"/>
                    </a:p>
                  </a:txBody>
                  <a:tcPr/>
                </a:tc>
                <a:tc>
                  <a:txBody>
                    <a:bodyPr/>
                    <a:lstStyle/>
                    <a:p>
                      <a:r>
                        <a:rPr lang="en-US" sz="1200" dirty="0" smtClean="0"/>
                        <a:t>same</a:t>
                      </a:r>
                      <a:endParaRPr lang="en-CA" sz="1200" dirty="0"/>
                    </a:p>
                  </a:txBody>
                  <a:tcPr/>
                </a:tc>
                <a:tc>
                  <a:txBody>
                    <a:bodyPr/>
                    <a:lstStyle/>
                    <a:p>
                      <a:r>
                        <a:rPr lang="en-US" sz="1200" dirty="0" smtClean="0"/>
                        <a:t>Same </a:t>
                      </a:r>
                      <a:endParaRPr lang="en-CA" sz="1200" dirty="0"/>
                    </a:p>
                  </a:txBody>
                  <a:tcPr/>
                </a:tc>
              </a:tr>
              <a:tr h="608787">
                <a:tc>
                  <a:txBody>
                    <a:bodyPr/>
                    <a:lstStyle/>
                    <a:p>
                      <a:r>
                        <a:rPr lang="en-US" sz="1200" dirty="0" smtClean="0"/>
                        <a:t>Social Interaction </a:t>
                      </a:r>
                      <a:endParaRPr lang="en-CA" sz="1200" dirty="0"/>
                    </a:p>
                  </a:txBody>
                  <a:tcPr/>
                </a:tc>
                <a:tc>
                  <a:txBody>
                    <a:bodyPr/>
                    <a:lstStyle/>
                    <a:p>
                      <a:r>
                        <a:rPr lang="en-US" sz="1200" dirty="0" smtClean="0"/>
                        <a:t>No</a:t>
                      </a:r>
                      <a:r>
                        <a:rPr lang="en-US" sz="1200" baseline="0" dirty="0" smtClean="0"/>
                        <a:t>t included </a:t>
                      </a:r>
                      <a:endParaRPr lang="en-CA" sz="1200" dirty="0"/>
                    </a:p>
                  </a:txBody>
                  <a:tcPr/>
                </a:tc>
                <a:tc>
                  <a:txBody>
                    <a:bodyPr/>
                    <a:lstStyle/>
                    <a:p>
                      <a:r>
                        <a:rPr lang="en-US" sz="1200" smtClean="0"/>
                        <a:t>Included.</a:t>
                      </a:r>
                      <a:r>
                        <a:rPr lang="en-US" sz="1200" baseline="0" smtClean="0"/>
                        <a:t> </a:t>
                      </a:r>
                      <a:endParaRPr lang="en-CA" sz="1200" dirty="0"/>
                    </a:p>
                  </a:txBody>
                  <a:tcPr/>
                </a:tc>
              </a:tr>
              <a:tr h="400755">
                <a:tc>
                  <a:txBody>
                    <a:bodyPr/>
                    <a:lstStyle/>
                    <a:p>
                      <a:r>
                        <a:rPr lang="en-US" sz="1200" dirty="0" smtClean="0"/>
                        <a:t> </a:t>
                      </a:r>
                      <a:endParaRPr lang="en-CA" sz="1200" dirty="0"/>
                    </a:p>
                  </a:txBody>
                  <a:tcPr/>
                </a:tc>
                <a:tc>
                  <a:txBody>
                    <a:bodyPr/>
                    <a:lstStyle/>
                    <a:p>
                      <a:r>
                        <a:rPr lang="en-US" sz="1200" dirty="0" smtClean="0"/>
                        <a:t> </a:t>
                      </a:r>
                      <a:endParaRPr lang="en-CA" sz="1200" dirty="0"/>
                    </a:p>
                  </a:txBody>
                  <a:tcPr/>
                </a:tc>
                <a:tc>
                  <a:txBody>
                    <a:bodyPr/>
                    <a:lstStyle/>
                    <a:p>
                      <a:endParaRPr lang="en-CA" sz="1200" dirty="0"/>
                    </a:p>
                  </a:txBody>
                  <a:tcPr/>
                </a:tc>
              </a:tr>
              <a:tr h="720080">
                <a:tc>
                  <a:txBody>
                    <a:bodyPr/>
                    <a:lstStyle/>
                    <a:p>
                      <a:endParaRPr lang="en-CA" sz="1200" dirty="0"/>
                    </a:p>
                  </a:txBody>
                  <a:tcPr/>
                </a:tc>
                <a:tc>
                  <a:txBody>
                    <a:bodyPr/>
                    <a:lstStyle/>
                    <a:p>
                      <a:endParaRPr lang="en-CA" sz="1200" dirty="0"/>
                    </a:p>
                  </a:txBody>
                  <a:tcPr/>
                </a:tc>
                <a:tc>
                  <a:txBody>
                    <a:bodyPr/>
                    <a:lstStyle/>
                    <a:p>
                      <a:endParaRPr lang="en-CA" sz="1200" dirty="0"/>
                    </a:p>
                  </a:txBody>
                  <a:tcPr/>
                </a:tc>
              </a:tr>
              <a:tr h="504056">
                <a:tc>
                  <a:txBody>
                    <a:bodyPr/>
                    <a:lstStyle/>
                    <a:p>
                      <a:endParaRPr lang="en-CA" sz="1200" kern="1200" dirty="0">
                        <a:solidFill>
                          <a:schemeClr val="dk1"/>
                        </a:solidFill>
                        <a:latin typeface="+mn-lt"/>
                        <a:ea typeface="+mn-ea"/>
                        <a:cs typeface="+mn-cs"/>
                      </a:endParaRPr>
                    </a:p>
                  </a:txBody>
                  <a:tcPr/>
                </a:tc>
                <a:tc>
                  <a:txBody>
                    <a:bodyPr/>
                    <a:lstStyle/>
                    <a:p>
                      <a:endParaRPr lang="en-CA" sz="1200" kern="1200" dirty="0">
                        <a:solidFill>
                          <a:schemeClr val="dk1"/>
                        </a:solidFill>
                        <a:latin typeface="+mn-lt"/>
                        <a:ea typeface="+mn-ea"/>
                        <a:cs typeface="+mn-cs"/>
                      </a:endParaRPr>
                    </a:p>
                  </a:txBody>
                  <a:tcPr/>
                </a:tc>
                <a:tc>
                  <a:txBody>
                    <a:bodyPr/>
                    <a:lstStyle/>
                    <a:p>
                      <a:endParaRPr lang="en-CA" sz="1200" b="1" kern="1200" dirty="0">
                        <a:solidFill>
                          <a:schemeClr val="dk1"/>
                        </a:solidFill>
                        <a:latin typeface="+mn-lt"/>
                        <a:ea typeface="+mn-ea"/>
                        <a:cs typeface="+mn-cs"/>
                      </a:endParaRPr>
                    </a:p>
                  </a:txBody>
                  <a:tcPr/>
                </a:tc>
              </a:tr>
              <a:tr h="504056">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r>
              <a:tr h="496396">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c>
                  <a:txBody>
                    <a:bodyPr/>
                    <a:lstStyle/>
                    <a:p>
                      <a:pPr marL="0" algn="l" defTabSz="914400" rtl="0" eaLnBrk="1" latinLnBrk="0" hangingPunct="1"/>
                      <a:endParaRPr lang="en-CA" sz="12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2113567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fontScale="90000"/>
          </a:bodyPr>
          <a:lstStyle/>
          <a:p>
            <a:r>
              <a:rPr lang="en-US" dirty="0" smtClean="0"/>
              <a:t>Case Study Examples</a:t>
            </a:r>
            <a:endParaRPr lang="en-CA" dirty="0"/>
          </a:p>
        </p:txBody>
      </p:sp>
      <p:sp>
        <p:nvSpPr>
          <p:cNvPr id="3" name="Content Placeholder 2"/>
          <p:cNvSpPr>
            <a:spLocks noGrp="1"/>
          </p:cNvSpPr>
          <p:nvPr>
            <p:ph idx="1"/>
          </p:nvPr>
        </p:nvSpPr>
        <p:spPr>
          <a:xfrm>
            <a:off x="457200" y="836712"/>
            <a:ext cx="8229600" cy="5688632"/>
          </a:xfrm>
        </p:spPr>
        <p:txBody>
          <a:bodyPr>
            <a:normAutofit/>
          </a:bodyPr>
          <a:lstStyle/>
          <a:p>
            <a:r>
              <a:rPr lang="en-US" sz="1800" dirty="0" smtClean="0"/>
              <a:t>Samantha has a feeding tube for nutrition. After a nurse sets up equipment , Samantha’s independently administers her tube feeding, what is the rating for eating?   </a:t>
            </a:r>
          </a:p>
          <a:p>
            <a:r>
              <a:rPr lang="en-US" sz="1800" dirty="0" smtClean="0"/>
              <a:t>5 </a:t>
            </a:r>
          </a:p>
          <a:p>
            <a:r>
              <a:rPr lang="en-US" sz="1800" dirty="0" smtClean="0"/>
              <a:t>Sandy needs help applying her eye make up but completes all her other grooming tasks after a helper provide set up assistance. What is her rating for Grooming?  </a:t>
            </a:r>
          </a:p>
          <a:p>
            <a:r>
              <a:rPr lang="en-US" sz="1800" dirty="0" smtClean="0"/>
              <a:t>4 </a:t>
            </a:r>
          </a:p>
          <a:p>
            <a:r>
              <a:rPr lang="en-US" sz="1800" dirty="0" smtClean="0"/>
              <a:t>Joseph uses the bed pan frequently  throughout the night due to C-diff. He rolls from side to side but a helper must position the bedpan under him each time. Helper cleans the bedpan and returns it to the night stand. What is his rating for Bowel Management?</a:t>
            </a:r>
          </a:p>
          <a:p>
            <a:r>
              <a:rPr lang="en-US" sz="1800" dirty="0" smtClean="0"/>
              <a:t> 4</a:t>
            </a:r>
          </a:p>
          <a:p>
            <a:pPr lvl="2"/>
            <a:endParaRPr lang="en-US" sz="200" dirty="0" smtClean="0"/>
          </a:p>
          <a:p>
            <a:r>
              <a:rPr lang="en-US" sz="1800" dirty="0" smtClean="0"/>
              <a:t>Brian transfers from supine position in bed to sitting on EOB without assistance. He requires contact guard assistance to stand and pivot and assistance to lower himself into the chair safely. What is his rating for transfer, bed- chair? </a:t>
            </a:r>
          </a:p>
          <a:p>
            <a:r>
              <a:rPr lang="en-US" sz="1800" dirty="0" smtClean="0"/>
              <a:t> 3</a:t>
            </a:r>
            <a:endParaRPr lang="en-US" sz="1800" dirty="0"/>
          </a:p>
          <a:p>
            <a:pPr marL="0" indent="0">
              <a:buNone/>
            </a:pPr>
            <a:endParaRPr lang="en-US" sz="1800" dirty="0" smtClean="0"/>
          </a:p>
        </p:txBody>
      </p:sp>
    </p:spTree>
    <p:extLst>
      <p:ext uri="{BB962C8B-B14F-4D97-AF65-F5344CB8AC3E}">
        <p14:creationId xmlns:p14="http://schemas.microsoft.com/office/powerpoint/2010/main" val="94835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824536"/>
          </a:xfrm>
        </p:spPr>
        <p:txBody>
          <a:bodyPr/>
          <a:lstStyle/>
          <a:p>
            <a:r>
              <a:rPr lang="en-US" sz="1800" dirty="0" smtClean="0"/>
              <a:t>Margaret walks to the bathroom with use of a walker. She transfer onto the toilet without assistance. When she is done she rings the bell  and calls for assistance. Helper provide contact guard assistance as she transfers off the toilet. What is her rating for Transfers: Toilet?   </a:t>
            </a:r>
            <a:endParaRPr lang="en-US" dirty="0"/>
          </a:p>
          <a:p>
            <a:r>
              <a:rPr lang="en-US" sz="1800" dirty="0" smtClean="0"/>
              <a:t>4</a:t>
            </a:r>
          </a:p>
          <a:p>
            <a:r>
              <a:rPr lang="en-US" sz="1800" dirty="0" smtClean="0"/>
              <a:t>Susie walks over 150 feet with two wheeled walker, but a helper follows with a chair in case Susie fatigues and needs to sit. What is Susie’s AFIM rating for Locomotion: Walk </a:t>
            </a:r>
          </a:p>
          <a:p>
            <a:r>
              <a:rPr lang="en-US" sz="1800" dirty="0" smtClean="0"/>
              <a:t>5  </a:t>
            </a:r>
          </a:p>
          <a:p>
            <a:r>
              <a:rPr lang="en-US" sz="1800" dirty="0" smtClean="0"/>
              <a:t>Richard uses a computer to communicate with staff and communicates his personal needs, discusses discharge plans and indicates services he has used in the past. What is his AFIM rating for Expression </a:t>
            </a:r>
          </a:p>
          <a:p>
            <a:r>
              <a:rPr lang="en-US" sz="1800" dirty="0" smtClean="0"/>
              <a:t>6 </a:t>
            </a:r>
          </a:p>
          <a:p>
            <a:endParaRPr lang="en-CA" sz="1800" dirty="0" smtClean="0"/>
          </a:p>
          <a:p>
            <a:endParaRPr lang="en-CA" dirty="0"/>
          </a:p>
        </p:txBody>
      </p:sp>
    </p:spTree>
    <p:extLst>
      <p:ext uri="{BB962C8B-B14F-4D97-AF65-F5344CB8AC3E}">
        <p14:creationId xmlns:p14="http://schemas.microsoft.com/office/powerpoint/2010/main" val="186584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r>
              <a:rPr lang="en-US" sz="1800" dirty="0" smtClean="0"/>
              <a:t>Tom recognizes staff members and remembers his daily schedule most of the times, requiring prompting less than 10% of the time. What is his rating for Memory? </a:t>
            </a:r>
          </a:p>
          <a:p>
            <a:r>
              <a:rPr lang="en-US" sz="1800" dirty="0" smtClean="0"/>
              <a:t>5 </a:t>
            </a:r>
          </a:p>
          <a:p>
            <a:r>
              <a:rPr lang="en-US" sz="1800" dirty="0" smtClean="0"/>
              <a:t>John is on calorie count due to poor intake. He eats 3 meals during the day but requires IV at night. The IV is administered by the nurse to maintain adequate hydration. What is his AFIM rating for eating? </a:t>
            </a:r>
          </a:p>
          <a:p>
            <a:r>
              <a:rPr lang="en-US" sz="1800" dirty="0" smtClean="0"/>
              <a:t>1 </a:t>
            </a:r>
          </a:p>
          <a:p>
            <a:r>
              <a:rPr lang="en-US" sz="1800" dirty="0" smtClean="0"/>
              <a:t>Jeremy refuses to participate in any grooming activities and he does not allow helper to complete them for him. What is Jeremy’s AFIM rating for Grooming? </a:t>
            </a:r>
          </a:p>
          <a:p>
            <a:r>
              <a:rPr lang="en-US" sz="1800" dirty="0" smtClean="0"/>
              <a:t>1</a:t>
            </a:r>
          </a:p>
          <a:p>
            <a:r>
              <a:rPr lang="en-US" sz="1800" dirty="0" err="1" smtClean="0"/>
              <a:t>Jaidon</a:t>
            </a:r>
            <a:r>
              <a:rPr lang="en-US" sz="1800" dirty="0" smtClean="0"/>
              <a:t> requires 2 helpers to get on and off the bedpan. He has not had any bowel accidents in the last 24 hours. What is his rating for Bowel Movement? </a:t>
            </a:r>
          </a:p>
          <a:p>
            <a:r>
              <a:rPr lang="en-US" sz="1800" dirty="0" smtClean="0"/>
              <a:t>1</a:t>
            </a:r>
          </a:p>
          <a:p>
            <a:r>
              <a:rPr lang="en-US" sz="1800" dirty="0" smtClean="0"/>
              <a:t>Emily transfers from bed to bedside commode using sliding board. Emily positions the sliding board, helper supervised her for safety to complete the transfer. What is the rating for Transfer: Toilet </a:t>
            </a:r>
          </a:p>
          <a:p>
            <a:r>
              <a:rPr lang="en-US" sz="1800" dirty="0" smtClean="0"/>
              <a:t>5 </a:t>
            </a:r>
            <a:endParaRPr lang="en-CA" sz="1800" dirty="0"/>
          </a:p>
        </p:txBody>
      </p:sp>
    </p:spTree>
    <p:extLst>
      <p:ext uri="{BB962C8B-B14F-4D97-AF65-F5344CB8AC3E}">
        <p14:creationId xmlns:p14="http://schemas.microsoft.com/office/powerpoint/2010/main" val="1448510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80728"/>
            <a:ext cx="8229600" cy="4608512"/>
          </a:xfrm>
        </p:spPr>
        <p:txBody>
          <a:bodyPr>
            <a:normAutofit/>
          </a:bodyPr>
          <a:lstStyle/>
          <a:p>
            <a:r>
              <a:rPr lang="en-US" sz="1800" dirty="0" smtClean="0"/>
              <a:t>John walks over 150 feet with a rollator walker. A therapist must periodically advance his right foot as he fatigues. What is his AFIM rating for locomotion? </a:t>
            </a:r>
          </a:p>
          <a:p>
            <a:r>
              <a:rPr lang="en-US" sz="1800" dirty="0" smtClean="0"/>
              <a:t>4</a:t>
            </a:r>
          </a:p>
          <a:p>
            <a:r>
              <a:rPr lang="en-US" sz="1800" dirty="0" smtClean="0"/>
              <a:t>Mr. </a:t>
            </a:r>
            <a:r>
              <a:rPr lang="en-US" sz="1800" dirty="0" err="1" smtClean="0"/>
              <a:t>Riese</a:t>
            </a:r>
            <a:r>
              <a:rPr lang="en-US" sz="1800" dirty="0" smtClean="0"/>
              <a:t> expresses his basic needs. He asks the nurse when he needs to go to the bathroom, when he is hungry and wants food and when he is cold and needs a blanket. He gets confused when he attempts to talk about the plot of a TV show that he has recently watched. What is Mr. </a:t>
            </a:r>
            <a:r>
              <a:rPr lang="en-US" sz="1800" dirty="0" err="1" smtClean="0"/>
              <a:t>Riese’s</a:t>
            </a:r>
            <a:r>
              <a:rPr lang="en-US" sz="1800" dirty="0" smtClean="0"/>
              <a:t> AFIM rating for Expression? </a:t>
            </a:r>
          </a:p>
          <a:p>
            <a:r>
              <a:rPr lang="en-US" sz="1800" dirty="0" smtClean="0"/>
              <a:t>5 </a:t>
            </a:r>
          </a:p>
          <a:p>
            <a:r>
              <a:rPr lang="en-US" sz="1800" dirty="0" smtClean="0"/>
              <a:t>Over a 24 hour period, Mr. Jones remembered his nurse, and therapist; however he required prompting by staff more than half the time to remember his daily routine. What is his AFIM rating for memory? </a:t>
            </a:r>
          </a:p>
          <a:p>
            <a:r>
              <a:rPr lang="en-US" sz="1800" dirty="0" smtClean="0"/>
              <a:t>2 </a:t>
            </a:r>
          </a:p>
          <a:p>
            <a:endParaRPr lang="en-CA" sz="1800" dirty="0"/>
          </a:p>
        </p:txBody>
      </p:sp>
    </p:spTree>
    <p:extLst>
      <p:ext uri="{BB962C8B-B14F-4D97-AF65-F5344CB8AC3E}">
        <p14:creationId xmlns:p14="http://schemas.microsoft.com/office/powerpoint/2010/main" val="7413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630238"/>
            <a:ext cx="8126413" cy="559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176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r>
              <a:rPr lang="en-US" dirty="0" smtClean="0"/>
              <a:t>General: </a:t>
            </a:r>
          </a:p>
          <a:p>
            <a:endParaRPr lang="en-US" dirty="0"/>
          </a:p>
          <a:p>
            <a:r>
              <a:rPr lang="en-US" dirty="0" smtClean="0"/>
              <a:t>How do I rate patients over a 24 hour period?</a:t>
            </a:r>
          </a:p>
          <a:p>
            <a:r>
              <a:rPr lang="en-US" dirty="0" smtClean="0"/>
              <a:t>How is ‘extra time’ defined? </a:t>
            </a:r>
            <a:endParaRPr lang="en-CA" dirty="0"/>
          </a:p>
        </p:txBody>
      </p:sp>
    </p:spTree>
    <p:extLst>
      <p:ext uri="{BB962C8B-B14F-4D97-AF65-F5344CB8AC3E}">
        <p14:creationId xmlns:p14="http://schemas.microsoft.com/office/powerpoint/2010/main" val="249520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pPr marL="0" indent="0">
              <a:buNone/>
            </a:pPr>
            <a:r>
              <a:rPr lang="en-US" dirty="0" smtClean="0"/>
              <a:t>Locomotion: </a:t>
            </a:r>
          </a:p>
          <a:p>
            <a:r>
              <a:rPr lang="en-US" dirty="0" smtClean="0"/>
              <a:t>Why are there no scores below 3?</a:t>
            </a:r>
          </a:p>
          <a:p>
            <a:pPr marL="0" indent="0">
              <a:buNone/>
            </a:pPr>
            <a:r>
              <a:rPr lang="en-US" dirty="0" smtClean="0"/>
              <a:t>Eating:</a:t>
            </a:r>
          </a:p>
          <a:p>
            <a:r>
              <a:rPr lang="en-US" dirty="0" smtClean="0"/>
              <a:t>What if my patient wears dentures?</a:t>
            </a:r>
          </a:p>
          <a:p>
            <a:r>
              <a:rPr lang="en-US" dirty="0" smtClean="0"/>
              <a:t>What about finger sweeping?</a:t>
            </a:r>
            <a:endParaRPr lang="en-CA" dirty="0"/>
          </a:p>
        </p:txBody>
      </p:sp>
    </p:spTree>
    <p:extLst>
      <p:ext uri="{BB962C8B-B14F-4D97-AF65-F5344CB8AC3E}">
        <p14:creationId xmlns:p14="http://schemas.microsoft.com/office/powerpoint/2010/main" val="3993822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pPr marL="0" indent="0">
              <a:buNone/>
            </a:pPr>
            <a:r>
              <a:rPr lang="en-US" dirty="0" smtClean="0"/>
              <a:t>Grooming: </a:t>
            </a:r>
          </a:p>
          <a:p>
            <a:r>
              <a:rPr lang="en-US" dirty="0" smtClean="0"/>
              <a:t>What tasks do I rate the a patient on?</a:t>
            </a:r>
          </a:p>
          <a:p>
            <a:r>
              <a:rPr lang="en-US" dirty="0" smtClean="0"/>
              <a:t>What does ‘retrieving items’ mean? </a:t>
            </a:r>
          </a:p>
          <a:p>
            <a:r>
              <a:rPr lang="en-US" dirty="0" smtClean="0"/>
              <a:t>How do I rate if the person needs assistance to get to and from the bathroom for grooming?</a:t>
            </a:r>
            <a:endParaRPr lang="en-CA" dirty="0"/>
          </a:p>
        </p:txBody>
      </p:sp>
    </p:spTree>
    <p:extLst>
      <p:ext uri="{BB962C8B-B14F-4D97-AF65-F5344CB8AC3E}">
        <p14:creationId xmlns:p14="http://schemas.microsoft.com/office/powerpoint/2010/main" val="298619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pPr marL="0" indent="0">
              <a:buNone/>
            </a:pPr>
            <a:r>
              <a:rPr lang="en-US" dirty="0" smtClean="0"/>
              <a:t>Bowel Management: </a:t>
            </a:r>
          </a:p>
          <a:p>
            <a:r>
              <a:rPr lang="en-US" dirty="0" smtClean="0"/>
              <a:t>Continent but needs help wiping? </a:t>
            </a:r>
          </a:p>
          <a:p>
            <a:r>
              <a:rPr lang="en-US" dirty="0" smtClean="0"/>
              <a:t>No bowel movement during the assessment time?</a:t>
            </a:r>
          </a:p>
          <a:p>
            <a:r>
              <a:rPr lang="en-US" dirty="0" smtClean="0"/>
              <a:t>Uses a commode?</a:t>
            </a:r>
          </a:p>
          <a:p>
            <a:r>
              <a:rPr lang="en-US" dirty="0" smtClean="0"/>
              <a:t>Incontinent of bladder?</a:t>
            </a:r>
            <a:endParaRPr lang="en-CA" dirty="0"/>
          </a:p>
        </p:txBody>
      </p:sp>
    </p:spTree>
    <p:extLst>
      <p:ext uri="{BB962C8B-B14F-4D97-AF65-F5344CB8AC3E}">
        <p14:creationId xmlns:p14="http://schemas.microsoft.com/office/powerpoint/2010/main" val="3900301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pPr marL="0" indent="0">
              <a:buNone/>
            </a:pPr>
            <a:r>
              <a:rPr lang="en-US" dirty="0" smtClean="0"/>
              <a:t>Toilet Transfers: </a:t>
            </a:r>
          </a:p>
          <a:p>
            <a:r>
              <a:rPr lang="en-US" dirty="0" smtClean="0"/>
              <a:t>What if patient uses a wheelchair?</a:t>
            </a:r>
          </a:p>
          <a:p>
            <a:r>
              <a:rPr lang="en-US" dirty="0" smtClean="0"/>
              <a:t>What if the need help with clothing?</a:t>
            </a:r>
          </a:p>
          <a:p>
            <a:r>
              <a:rPr lang="en-US" dirty="0" smtClean="0"/>
              <a:t>How do I rate if they use a bedside commode?</a:t>
            </a:r>
          </a:p>
          <a:p>
            <a:r>
              <a:rPr lang="en-US" dirty="0" smtClean="0"/>
              <a:t>What if they use a walker for toilet transfers?</a:t>
            </a:r>
          </a:p>
          <a:p>
            <a:r>
              <a:rPr lang="en-US" dirty="0" smtClean="0"/>
              <a:t>What distance is measured for approach to the toilet?</a:t>
            </a:r>
            <a:endParaRPr lang="en-CA" dirty="0"/>
          </a:p>
        </p:txBody>
      </p:sp>
    </p:spTree>
    <p:extLst>
      <p:ext uri="{BB962C8B-B14F-4D97-AF65-F5344CB8AC3E}">
        <p14:creationId xmlns:p14="http://schemas.microsoft.com/office/powerpoint/2010/main" val="356130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Hints</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Level 4: patient needs touching, steadying or contact guard assistance only or all aspects of transfer</a:t>
            </a:r>
          </a:p>
          <a:p>
            <a:r>
              <a:rPr lang="en-US" dirty="0" smtClean="0"/>
              <a:t>Level 3: patient needs no more than contact guard assistance to approach the toilet but needs lifting assistance for standing </a:t>
            </a:r>
            <a:r>
              <a:rPr lang="en-US" dirty="0" smtClean="0">
                <a:solidFill>
                  <a:srgbClr val="FF0000"/>
                </a:solidFill>
              </a:rPr>
              <a:t>OR</a:t>
            </a:r>
            <a:r>
              <a:rPr lang="en-US" dirty="0" smtClean="0"/>
              <a:t> sitting</a:t>
            </a:r>
          </a:p>
          <a:p>
            <a:r>
              <a:rPr lang="en-US" dirty="0" smtClean="0"/>
              <a:t>Level 2: no more than contact guard to approach the toilet but needs lifting assistance for standing </a:t>
            </a:r>
            <a:r>
              <a:rPr lang="en-US" dirty="0" smtClean="0">
                <a:solidFill>
                  <a:srgbClr val="FF0000"/>
                </a:solidFill>
              </a:rPr>
              <a:t>AND </a:t>
            </a:r>
            <a:r>
              <a:rPr lang="en-US" dirty="0" smtClean="0"/>
              <a:t>sitting</a:t>
            </a:r>
          </a:p>
          <a:p>
            <a:r>
              <a:rPr lang="en-US" dirty="0" smtClean="0"/>
              <a:t>Level 1: patient needs more than contact guard assistance to approach the toilet, sit and stand </a:t>
            </a:r>
            <a:endParaRPr lang="en-CA" dirty="0"/>
          </a:p>
        </p:txBody>
      </p:sp>
    </p:spTree>
    <p:extLst>
      <p:ext uri="{BB962C8B-B14F-4D97-AF65-F5344CB8AC3E}">
        <p14:creationId xmlns:p14="http://schemas.microsoft.com/office/powerpoint/2010/main" val="382423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 TOP HITS</a:t>
            </a:r>
            <a:endParaRPr lang="en-CA" dirty="0"/>
          </a:p>
        </p:txBody>
      </p:sp>
      <p:sp>
        <p:nvSpPr>
          <p:cNvPr id="3" name="Content Placeholder 2"/>
          <p:cNvSpPr>
            <a:spLocks noGrp="1"/>
          </p:cNvSpPr>
          <p:nvPr>
            <p:ph idx="1"/>
          </p:nvPr>
        </p:nvSpPr>
        <p:spPr/>
        <p:txBody>
          <a:bodyPr/>
          <a:lstStyle/>
          <a:p>
            <a:pPr marL="0" indent="0">
              <a:buNone/>
            </a:pPr>
            <a:r>
              <a:rPr lang="en-US" dirty="0" smtClean="0"/>
              <a:t>Expression:</a:t>
            </a:r>
          </a:p>
          <a:p>
            <a:r>
              <a:rPr lang="en-US" dirty="0" smtClean="0"/>
              <a:t>What are abstract/complex ideas?</a:t>
            </a:r>
          </a:p>
          <a:p>
            <a:r>
              <a:rPr lang="en-US" dirty="0" smtClean="0"/>
              <a:t>How if the patient has a </a:t>
            </a:r>
            <a:r>
              <a:rPr lang="en-US" dirty="0" err="1" smtClean="0"/>
              <a:t>trach</a:t>
            </a:r>
            <a:r>
              <a:rPr lang="en-US" dirty="0" smtClean="0"/>
              <a:t> and you lip read?</a:t>
            </a:r>
          </a:p>
          <a:p>
            <a:pPr marL="0" indent="0">
              <a:buNone/>
            </a:pPr>
            <a:r>
              <a:rPr lang="en-US" dirty="0" smtClean="0"/>
              <a:t>Memory: </a:t>
            </a:r>
            <a:endParaRPr lang="en-CA" dirty="0" smtClean="0"/>
          </a:p>
          <a:p>
            <a:r>
              <a:rPr lang="en-US" dirty="0" smtClean="0"/>
              <a:t>How is memory defined? </a:t>
            </a:r>
          </a:p>
        </p:txBody>
      </p:sp>
    </p:spTree>
    <p:extLst>
      <p:ext uri="{BB962C8B-B14F-4D97-AF65-F5344CB8AC3E}">
        <p14:creationId xmlns:p14="http://schemas.microsoft.com/office/powerpoint/2010/main" val="3650570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TotalTime>
  <Words>2170</Words>
  <Application>Microsoft Office PowerPoint</Application>
  <PresentationFormat>On-screen Show (4:3)</PresentationFormat>
  <Paragraphs>200</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AFIM® Day 3 </vt:lpstr>
      <vt:lpstr>PowerPoint Presentation</vt:lpstr>
      <vt:lpstr>FAQ TOP HITS</vt:lpstr>
      <vt:lpstr>FAQ TOP HITS</vt:lpstr>
      <vt:lpstr>FAQ TOP HITS</vt:lpstr>
      <vt:lpstr>FAQ TOP HITS</vt:lpstr>
      <vt:lpstr>FAQ TOP HITS</vt:lpstr>
      <vt:lpstr>Helpful Hints</vt:lpstr>
      <vt:lpstr>FAQ TOP HITS</vt:lpstr>
      <vt:lpstr>FAQ TOP HITS</vt:lpstr>
      <vt:lpstr>PowerPoint Presentation</vt:lpstr>
      <vt:lpstr>PowerPoint Presentation</vt:lpstr>
      <vt:lpstr>Case Study Examples</vt:lpstr>
      <vt:lpstr>PowerPoint Presentation</vt:lpstr>
      <vt:lpstr>PowerPoint Presentation</vt:lpstr>
      <vt:lpstr>PowerPoint Presentation</vt:lpstr>
    </vt:vector>
  </TitlesOfParts>
  <Company>Trillium Health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AFIM® Day 3</dc:title>
  <dc:creator>Theben, Janine</dc:creator>
  <cp:lastModifiedBy>Theben, Janine</cp:lastModifiedBy>
  <cp:revision>26</cp:revision>
  <cp:lastPrinted>2015-05-28T18:47:18Z</cp:lastPrinted>
  <dcterms:created xsi:type="dcterms:W3CDTF">2015-05-14T13:42:05Z</dcterms:created>
  <dcterms:modified xsi:type="dcterms:W3CDTF">2018-05-23T15:36:42Z</dcterms:modified>
</cp:coreProperties>
</file>